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5"/>
  </p:notesMasterIdLst>
  <p:handoutMasterIdLst>
    <p:handoutMasterId r:id="rId37"/>
  </p:handoutMasterIdLst>
  <p:sldIdLst>
    <p:sldId id="2096" r:id="rId3"/>
    <p:sldId id="2061" r:id="rId4"/>
    <p:sldId id="2062" r:id="rId6"/>
    <p:sldId id="2063" r:id="rId7"/>
    <p:sldId id="2074" r:id="rId8"/>
    <p:sldId id="2067" r:id="rId9"/>
    <p:sldId id="2068" r:id="rId10"/>
    <p:sldId id="2069" r:id="rId11"/>
    <p:sldId id="2070" r:id="rId12"/>
    <p:sldId id="2071" r:id="rId13"/>
    <p:sldId id="2072" r:id="rId14"/>
    <p:sldId id="2073" r:id="rId15"/>
    <p:sldId id="2075" r:id="rId16"/>
    <p:sldId id="2076" r:id="rId17"/>
    <p:sldId id="2077" r:id="rId18"/>
    <p:sldId id="2078" r:id="rId19"/>
    <p:sldId id="2079" r:id="rId20"/>
    <p:sldId id="2080" r:id="rId21"/>
    <p:sldId id="2081" r:id="rId22"/>
    <p:sldId id="2082" r:id="rId23"/>
    <p:sldId id="2083" r:id="rId24"/>
    <p:sldId id="2085" r:id="rId25"/>
    <p:sldId id="2084" r:id="rId26"/>
    <p:sldId id="2086" r:id="rId27"/>
    <p:sldId id="2087" r:id="rId28"/>
    <p:sldId id="2088" r:id="rId29"/>
    <p:sldId id="2089" r:id="rId30"/>
    <p:sldId id="2090" r:id="rId31"/>
    <p:sldId id="2091" r:id="rId32"/>
    <p:sldId id="2092" r:id="rId33"/>
    <p:sldId id="2093" r:id="rId34"/>
    <p:sldId id="2094" r:id="rId35"/>
    <p:sldId id="2095" r:id="rId36"/>
  </p:sldIdLst>
  <p:sldSz cx="12192000" cy="6858000"/>
  <p:notesSz cx="6858000" cy="9144000"/>
  <p:embeddedFontLst>
    <p:embeddedFont>
      <p:font typeface="字魂105号-简雅黑" panose="00000500000000000000" pitchFamily="2" charset="-122"/>
      <p:regular r:id="rId41"/>
    </p:embeddedFont>
    <p:embeddedFont>
      <p:font typeface="Calibri" panose="020F0502020204030204"/>
      <p:regular r:id="rId42"/>
      <p:bold r:id="rId43"/>
      <p:italic r:id="rId44"/>
      <p:boldItalic r:id="rId45"/>
    </p:embeddedFont>
    <p:embeddedFont>
      <p:font typeface="微软雅黑" panose="020B0503020204020204" charset="-122"/>
      <p:regular r:id="rId46"/>
    </p:embeddedFont>
    <p:embeddedFont>
      <p:font typeface="Tahoma" panose="020B0604030504040204" pitchFamily="34" charset="0"/>
      <p:regular r:id="rId47"/>
      <p:bold r:id="rId48"/>
    </p:embeddedFont>
    <p:embeddedFont>
      <p:font typeface="等线" panose="02010600030101010101" charset="-122"/>
      <p:regular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0000"/>
    <a:srgbClr val="D60000"/>
    <a:srgbClr val="C00000"/>
    <a:srgbClr val="C60907"/>
    <a:srgbClr val="F6BB00"/>
    <a:srgbClr val="1C1C1C"/>
    <a:srgbClr val="E50012"/>
    <a:srgbClr val="F70000"/>
    <a:srgbClr val="E10000"/>
    <a:srgbClr val="EB7C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69" autoAdjust="0"/>
    <p:restoredTop sz="96404" autoAdjust="0"/>
  </p:normalViewPr>
  <p:slideViewPr>
    <p:cSldViewPr snapToGrid="0" showGuides="1">
      <p:cViewPr>
        <p:scale>
          <a:sx n="50" d="100"/>
          <a:sy n="50" d="100"/>
        </p:scale>
        <p:origin x="444" y="1302"/>
      </p:cViewPr>
      <p:guideLst>
        <p:guide orient="horz" pos="1049"/>
        <p:guide pos="2615"/>
        <p:guide pos="824"/>
        <p:guide pos="3829"/>
      </p:guideLst>
    </p:cSldViewPr>
  </p:slideViewPr>
  <p:outlineViewPr>
    <p:cViewPr>
      <p:scale>
        <a:sx n="33" d="100"/>
        <a:sy n="33" d="100"/>
      </p:scale>
      <p:origin x="0" y="-1386"/>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4" d="100"/>
          <a:sy n="84" d="100"/>
        </p:scale>
        <p:origin x="1944"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ea typeface="Noto Sans S Chinese Light" panose="020B03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6FAAF4-F132-435C-BC3B-1A456A8CC12B}" type="datetimeFigureOut">
              <a:rPr lang="zh-CN" altLang="en-US" smtClean="0">
                <a:ea typeface="Noto Sans S Chinese Light" panose="020B0300000000000000" pitchFamily="34" charset="-122"/>
              </a:rPr>
            </a:fld>
            <a:endParaRPr lang="zh-CN" altLang="en-US" dirty="0">
              <a:ea typeface="Noto Sans S Chinese Light" panose="020B03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ea typeface="Noto Sans S Chinese Light" panose="020B03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E7078B-1BB7-41FE-A6C1-76FE30D6F7D0}" type="slidenum">
              <a:rPr lang="zh-CN" altLang="en-US" smtClean="0">
                <a:ea typeface="Noto Sans S Chinese Light" panose="020B0300000000000000" pitchFamily="34" charset="-122"/>
              </a:rPr>
            </a:fld>
            <a:endParaRPr lang="zh-CN" altLang="en-US" dirty="0">
              <a:ea typeface="Noto Sans S Chinese Light" panose="020B03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A8354-B7DD-4833-A7EC-77582D8373B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7728C-451E-457E-AC5A-82CC96EDA21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9A0C37-6905-41B6-98F9-C65E1F087BB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C37728C-451E-457E-AC5A-82CC96EDA21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PA-102211"/>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a:stretch>
            <a:fillRect/>
          </a:stretch>
        </p:blipFill>
        <p:spPr>
          <a:xfrm>
            <a:off x="8633750" y="730077"/>
            <a:ext cx="2634018" cy="1871330"/>
          </a:xfrm>
          <a:prstGeom prst="rect">
            <a:avLst/>
          </a:prstGeom>
        </p:spPr>
      </p:pic>
      <p:pic>
        <p:nvPicPr>
          <p:cNvPr id="3" name="图片 2"/>
          <p:cNvPicPr>
            <a:picLocks noChangeAspect="1"/>
          </p:cNvPicPr>
          <p:nvPr userDrawn="1"/>
        </p:nvPicPr>
        <p:blipFill>
          <a:blip r:embed="rId4">
            <a:extLst>
              <a:ext uri="{28A0092B-C50C-407E-A947-70E740481C1C}">
                <a14:useLocalDpi xmlns:a14="http://schemas.microsoft.com/office/drawing/2010/main" val="0"/>
              </a:ext>
            </a:extLst>
          </a:blip>
          <a:srcRect t="4044" b="4044"/>
          <a:stretch>
            <a:fillRect/>
          </a:stretch>
        </p:blipFill>
        <p:spPr>
          <a:xfrm>
            <a:off x="0" y="3689926"/>
            <a:ext cx="12192000" cy="355436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09157" y="345661"/>
            <a:ext cx="10515600" cy="377248"/>
          </a:xfrm>
          <a:prstGeom prst="rect">
            <a:avLst/>
          </a:prstGeom>
        </p:spPr>
        <p:txBody>
          <a:bodyPr/>
          <a:lstStyle>
            <a:lvl1pPr algn="l">
              <a:defRPr sz="2800" b="0">
                <a:solidFill>
                  <a:srgbClr val="C60907"/>
                </a:solidFill>
                <a:latin typeface="字魂105号-简雅黑" panose="00000500000000000000" pitchFamily="2" charset="-122"/>
                <a:ea typeface="字魂105号-简雅黑" panose="00000500000000000000" pitchFamily="2" charset="-122"/>
              </a:defRPr>
            </a:lvl1pPr>
          </a:lstStyle>
          <a:p>
            <a:r>
              <a:rPr lang="zh-CN" altLang="en-US" dirty="0"/>
              <a:t>单击此处编辑母版标题样式</a:t>
            </a:r>
            <a:endParaRPr lang="zh-CN" altLang="en-US" dirty="0"/>
          </a:p>
        </p:txBody>
      </p:sp>
      <p:sp>
        <p:nvSpPr>
          <p:cNvPr id="8" name="矩形 7"/>
          <p:cNvSpPr/>
          <p:nvPr userDrawn="1"/>
        </p:nvSpPr>
        <p:spPr>
          <a:xfrm>
            <a:off x="0" y="6747641"/>
            <a:ext cx="12192000" cy="1174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Noto Sans S Chinese Light" panose="020B0300000000000000" pitchFamily="34" charset="-122"/>
            </a:endParaRPr>
          </a:p>
        </p:txBody>
      </p:sp>
      <p:sp>
        <p:nvSpPr>
          <p:cNvPr id="14" name="矩形 13"/>
          <p:cNvSpPr/>
          <p:nvPr userDrawn="1"/>
        </p:nvSpPr>
        <p:spPr>
          <a:xfrm>
            <a:off x="838200" y="827177"/>
            <a:ext cx="11353801" cy="45719"/>
          </a:xfrm>
          <a:prstGeom prst="rect">
            <a:avLst/>
          </a:prstGeom>
          <a:solidFill>
            <a:srgbClr val="C00000"/>
          </a:solidFill>
          <a:ln w="1905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flipH="1">
            <a:off x="9620250" y="-598644"/>
            <a:ext cx="2552985" cy="1419596"/>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88397" y="333069"/>
            <a:ext cx="671565" cy="69110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5C27021-59D1-469C-94FB-A438EFA1FDE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4C0C9D7-AC01-4CD6-95C3-FBD17B3FC24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4.png"/><Relationship Id="rId16" Type="http://schemas.openxmlformats.org/officeDocument/2006/relationships/slideLayout" Target="../slideLayouts/slideLayout3.xml"/><Relationship Id="rId15" Type="http://schemas.openxmlformats.org/officeDocument/2006/relationships/image" Target="../media/image6.png"/><Relationship Id="rId14" Type="http://schemas.openxmlformats.org/officeDocument/2006/relationships/image" Target="../media/image1.png"/><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tags" Target="../tags/tag23.xml"/><Relationship Id="rId2" Type="http://schemas.openxmlformats.org/officeDocument/2006/relationships/image" Target="../media/image15.jpe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8.xml"/><Relationship Id="rId7" Type="http://schemas.openxmlformats.org/officeDocument/2006/relationships/image" Target="../media/image8.png"/><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image" Target="../media/image7.png"/><Relationship Id="rId11" Type="http://schemas.openxmlformats.org/officeDocument/2006/relationships/notesSlide" Target="../notesSlides/notesSlide1.xml"/><Relationship Id="rId10" Type="http://schemas.openxmlformats.org/officeDocument/2006/relationships/slideLayout" Target="../slideLayouts/slideLayout3.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tags" Target="../tags/tag25.xml"/><Relationship Id="rId2" Type="http://schemas.openxmlformats.org/officeDocument/2006/relationships/image" Target="../media/image4.png"/><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2.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xml"/><Relationship Id="rId2" Type="http://schemas.openxmlformats.org/officeDocument/2006/relationships/image" Target="../media/image4.png"/><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4" Type="http://schemas.openxmlformats.org/officeDocument/2006/relationships/slideLayout" Target="../slideLayouts/slideLayout2.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tags" Target="../tags/tag20.xml"/><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png"/><Relationship Id="rId3" Type="http://schemas.openxmlformats.org/officeDocument/2006/relationships/tags" Target="../tags/tag41.xml"/><Relationship Id="rId2" Type="http://schemas.openxmlformats.org/officeDocument/2006/relationships/image" Target="../media/image4.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tags" Target="../tags/tag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2091" y="745956"/>
            <a:ext cx="12224092" cy="6112044"/>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746116" y="923861"/>
            <a:ext cx="1101368" cy="1133406"/>
          </a:xfrm>
          <a:prstGeom prst="rect">
            <a:avLst/>
          </a:prstGeom>
        </p:spPr>
      </p:pic>
      <p:sp>
        <p:nvSpPr>
          <p:cNvPr id="4" name="PA-10227"/>
          <p:cNvSpPr/>
          <p:nvPr>
            <p:custDataLst>
              <p:tags r:id="rId3"/>
            </p:custDataLst>
          </p:nvPr>
        </p:nvSpPr>
        <p:spPr>
          <a:xfrm>
            <a:off x="2945765" y="4737735"/>
            <a:ext cx="3650615" cy="502765"/>
          </a:xfrm>
          <a:prstGeom prst="roundRect">
            <a:avLst>
              <a:gd name="adj" fmla="val 50000"/>
            </a:avLst>
          </a:prstGeom>
          <a:noFill/>
          <a:ln>
            <a:noFill/>
            <a:prstDash val="sysDot"/>
          </a:ln>
        </p:spPr>
        <p:txBody>
          <a:bodyPr wrap="square">
            <a:spAutoFit/>
          </a:bodyPr>
          <a:lstStyle/>
          <a:p>
            <a:pPr algn="ctr">
              <a:lnSpc>
                <a:spcPts val="1900"/>
              </a:lnSpc>
              <a:defRPr/>
            </a:pPr>
            <a:r>
              <a:rPr lang="zh-CN" altLang="en-US" sz="1600" b="1" dirty="0">
                <a:solidFill>
                  <a:srgbClr val="E7E6E6">
                    <a:lumMod val="25000"/>
                  </a:srgbClr>
                </a:solidFill>
                <a:latin typeface="思源黑体" panose="020B0500000000000000" pitchFamily="34" charset="-122"/>
                <a:ea typeface="思源黑体" panose="020B0500000000000000" pitchFamily="34" charset="-122"/>
                <a:sym typeface="思源黑体" panose="020B0500000000000000" pitchFamily="34" charset="-122"/>
              </a:rPr>
              <a:t>汇报：中国太保寿险吉林省分公司</a:t>
            </a:r>
            <a:endParaRPr lang="zh-CN" altLang="en-US" sz="1600" b="1" dirty="0">
              <a:solidFill>
                <a:srgbClr val="E7E6E6">
                  <a:lumMod val="25000"/>
                </a:srgbClr>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5" name="PA-10228"/>
          <p:cNvGrpSpPr/>
          <p:nvPr>
            <p:custDataLst>
              <p:tags r:id="rId4"/>
            </p:custDataLst>
          </p:nvPr>
        </p:nvGrpSpPr>
        <p:grpSpPr>
          <a:xfrm>
            <a:off x="2730742" y="4766300"/>
            <a:ext cx="358009" cy="358009"/>
            <a:chOff x="801291" y="3535885"/>
            <a:chExt cx="219347" cy="219347"/>
          </a:xfrm>
          <a:effectLst/>
        </p:grpSpPr>
        <p:sp>
          <p:nvSpPr>
            <p:cNvPr id="6" name="PA-椭圆 10"/>
            <p:cNvSpPr>
              <a:spLocks noChangeArrowheads="1"/>
            </p:cNvSpPr>
            <p:nvPr>
              <p:custDataLst>
                <p:tags r:id="rId5"/>
              </p:custDataLst>
            </p:nvPr>
          </p:nvSpPr>
          <p:spPr bwMode="auto">
            <a:xfrm>
              <a:off x="801291" y="3535885"/>
              <a:ext cx="219347" cy="219347"/>
            </a:xfrm>
            <a:prstGeom prst="ellipse">
              <a:avLst/>
            </a:prstGeom>
            <a:solidFill>
              <a:srgbClr val="C00000"/>
            </a:solidFill>
            <a:ln>
              <a:noFill/>
            </a:ln>
            <a:effectLst/>
            <a:extLst>
              <a:ext uri="{91240B29-F687-4F45-9708-019B960494DF}">
                <a14:hiddenLine xmlns:a14="http://schemas.microsoft.com/office/drawing/2010/main" w="6350">
                  <a:solidFill>
                    <a:srgbClr val="CBAB89"/>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en-US" sz="800" b="1">
                <a:solidFill>
                  <a:srgbClr val="FFFDE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7" name="组合 6"/>
            <p:cNvGrpSpPr/>
            <p:nvPr/>
          </p:nvGrpSpPr>
          <p:grpSpPr>
            <a:xfrm>
              <a:off x="860980" y="3583766"/>
              <a:ext cx="100336" cy="114060"/>
              <a:chOff x="860980" y="3583766"/>
              <a:chExt cx="100336" cy="114060"/>
            </a:xfrm>
          </p:grpSpPr>
          <p:sp>
            <p:nvSpPr>
              <p:cNvPr id="8" name="PA-任意多边形 12"/>
              <p:cNvSpPr>
                <a:spLocks noEditPoints="1"/>
              </p:cNvSpPr>
              <p:nvPr>
                <p:custDataLst>
                  <p:tags r:id="rId6"/>
                </p:custDataLst>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noAutofit/>
              </a:bodyPr>
              <a:lstStyle/>
              <a:p>
                <a:pPr algn="dist"/>
                <a:endParaRPr lang="zh-CN" altLang="en-US" sz="1600" b="1">
                  <a:solidFill>
                    <a:schemeClr val="tx1">
                      <a:lumMod val="65000"/>
                      <a:lumOff val="3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9" name="PA-任意多边形 13"/>
              <p:cNvSpPr/>
              <p:nvPr>
                <p:custDataLst>
                  <p:tags r:id="rId7"/>
                </p:custDataLst>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noAutofit/>
              </a:bodyPr>
              <a:lstStyle/>
              <a:p>
                <a:pPr algn="dist"/>
                <a:endParaRPr lang="zh-CN" altLang="en-US" sz="1600" b="1">
                  <a:solidFill>
                    <a:schemeClr val="tx1">
                      <a:lumMod val="65000"/>
                      <a:lumOff val="3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grpSp>
        <p:nvGrpSpPr>
          <p:cNvPr id="10" name="PA-10229"/>
          <p:cNvGrpSpPr/>
          <p:nvPr>
            <p:custDataLst>
              <p:tags r:id="rId8"/>
            </p:custDataLst>
          </p:nvPr>
        </p:nvGrpSpPr>
        <p:grpSpPr>
          <a:xfrm>
            <a:off x="6598008" y="4797804"/>
            <a:ext cx="358009" cy="358009"/>
            <a:chOff x="10244494" y="3928282"/>
            <a:chExt cx="358149" cy="358149"/>
          </a:xfrm>
        </p:grpSpPr>
        <p:sp>
          <p:nvSpPr>
            <p:cNvPr id="11" name="PA-椭圆 10"/>
            <p:cNvSpPr>
              <a:spLocks noChangeArrowheads="1"/>
            </p:cNvSpPr>
            <p:nvPr>
              <p:custDataLst>
                <p:tags r:id="rId9"/>
              </p:custDataLst>
            </p:nvPr>
          </p:nvSpPr>
          <p:spPr bwMode="auto">
            <a:xfrm>
              <a:off x="10244494" y="3928282"/>
              <a:ext cx="358149" cy="358149"/>
            </a:xfrm>
            <a:prstGeom prst="ellipse">
              <a:avLst/>
            </a:prstGeom>
            <a:solidFill>
              <a:srgbClr val="C00000"/>
            </a:solidFill>
            <a:ln>
              <a:noFill/>
            </a:ln>
            <a:effectLst/>
            <a:extLst>
              <a:ext uri="{91240B29-F687-4F45-9708-019B960494DF}">
                <a14:hiddenLine xmlns:a14="http://schemas.microsoft.com/office/drawing/2010/main" w="6350">
                  <a:solidFill>
                    <a:srgbClr val="CBAB89"/>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en-US" sz="800" b="1">
                <a:solidFill>
                  <a:srgbClr val="FFFDE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2" name="Group 16"/>
            <p:cNvGrpSpPr/>
            <p:nvPr/>
          </p:nvGrpSpPr>
          <p:grpSpPr bwMode="auto">
            <a:xfrm>
              <a:off x="10365730" y="4000027"/>
              <a:ext cx="128337" cy="206279"/>
              <a:chOff x="4441" y="3144"/>
              <a:chExt cx="215" cy="345"/>
            </a:xfrm>
          </p:grpSpPr>
          <p:sp>
            <p:nvSpPr>
              <p:cNvPr id="13" name="PA-任意多边形 17"/>
              <p:cNvSpPr>
                <a:spLocks noEditPoints="1"/>
              </p:cNvSpPr>
              <p:nvPr>
                <p:custDataLst>
                  <p:tags r:id="rId10"/>
                </p:custDataLst>
              </p:nvPr>
            </p:nvSpPr>
            <p:spPr bwMode="auto">
              <a:xfrm>
                <a:off x="4474" y="3144"/>
                <a:ext cx="149" cy="253"/>
              </a:xfrm>
              <a:custGeom>
                <a:avLst/>
                <a:gdLst>
                  <a:gd name="T0" fmla="*/ 31 w 63"/>
                  <a:gd name="T1" fmla="*/ 107 h 107"/>
                  <a:gd name="T2" fmla="*/ 63 w 63"/>
                  <a:gd name="T3" fmla="*/ 78 h 107"/>
                  <a:gd name="T4" fmla="*/ 63 w 63"/>
                  <a:gd name="T5" fmla="*/ 29 h 107"/>
                  <a:gd name="T6" fmla="*/ 31 w 63"/>
                  <a:gd name="T7" fmla="*/ 0 h 107"/>
                  <a:gd name="T8" fmla="*/ 0 w 63"/>
                  <a:gd name="T9" fmla="*/ 29 h 107"/>
                  <a:gd name="T10" fmla="*/ 0 w 63"/>
                  <a:gd name="T11" fmla="*/ 78 h 107"/>
                  <a:gd name="T12" fmla="*/ 31 w 63"/>
                  <a:gd name="T13" fmla="*/ 107 h 107"/>
                  <a:gd name="T14" fmla="*/ 10 w 63"/>
                  <a:gd name="T15" fmla="*/ 29 h 107"/>
                  <a:gd name="T16" fmla="*/ 31 w 63"/>
                  <a:gd name="T17" fmla="*/ 10 h 107"/>
                  <a:gd name="T18" fmla="*/ 53 w 63"/>
                  <a:gd name="T19" fmla="*/ 29 h 107"/>
                  <a:gd name="T20" fmla="*/ 53 w 63"/>
                  <a:gd name="T21" fmla="*/ 78 h 107"/>
                  <a:gd name="T22" fmla="*/ 31 w 63"/>
                  <a:gd name="T23" fmla="*/ 97 h 107"/>
                  <a:gd name="T24" fmla="*/ 10 w 63"/>
                  <a:gd name="T25" fmla="*/ 78 h 107"/>
                  <a:gd name="T26" fmla="*/ 10 w 63"/>
                  <a:gd name="T27"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107">
                    <a:moveTo>
                      <a:pt x="31" y="107"/>
                    </a:moveTo>
                    <a:cubicBezTo>
                      <a:pt x="49" y="107"/>
                      <a:pt x="63" y="94"/>
                      <a:pt x="63" y="78"/>
                    </a:cubicBezTo>
                    <a:cubicBezTo>
                      <a:pt x="63" y="29"/>
                      <a:pt x="63" y="29"/>
                      <a:pt x="63" y="29"/>
                    </a:cubicBezTo>
                    <a:cubicBezTo>
                      <a:pt x="63" y="13"/>
                      <a:pt x="49" y="0"/>
                      <a:pt x="31" y="0"/>
                    </a:cubicBezTo>
                    <a:cubicBezTo>
                      <a:pt x="14" y="0"/>
                      <a:pt x="0" y="13"/>
                      <a:pt x="0" y="29"/>
                    </a:cubicBezTo>
                    <a:cubicBezTo>
                      <a:pt x="0" y="78"/>
                      <a:pt x="0" y="78"/>
                      <a:pt x="0" y="78"/>
                    </a:cubicBezTo>
                    <a:cubicBezTo>
                      <a:pt x="0" y="94"/>
                      <a:pt x="14" y="107"/>
                      <a:pt x="31" y="107"/>
                    </a:cubicBezTo>
                    <a:close/>
                    <a:moveTo>
                      <a:pt x="10" y="29"/>
                    </a:moveTo>
                    <a:cubicBezTo>
                      <a:pt x="10" y="18"/>
                      <a:pt x="19" y="10"/>
                      <a:pt x="31" y="10"/>
                    </a:cubicBezTo>
                    <a:cubicBezTo>
                      <a:pt x="43" y="10"/>
                      <a:pt x="53" y="18"/>
                      <a:pt x="53" y="29"/>
                    </a:cubicBezTo>
                    <a:cubicBezTo>
                      <a:pt x="53" y="78"/>
                      <a:pt x="53" y="78"/>
                      <a:pt x="53" y="78"/>
                    </a:cubicBezTo>
                    <a:cubicBezTo>
                      <a:pt x="53" y="88"/>
                      <a:pt x="43" y="97"/>
                      <a:pt x="31" y="97"/>
                    </a:cubicBezTo>
                    <a:cubicBezTo>
                      <a:pt x="19" y="97"/>
                      <a:pt x="10" y="88"/>
                      <a:pt x="10" y="78"/>
                    </a:cubicBezTo>
                    <a:lnTo>
                      <a:pt x="10" y="29"/>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noAutofit/>
              </a:bodyPr>
              <a:lstStyle/>
              <a:p>
                <a:pPr algn="dist"/>
                <a:endParaRPr lang="zh-CN" altLang="en-US" sz="1600" b="1">
                  <a:no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4" name="PA-任意多边形 18"/>
              <p:cNvSpPr/>
              <p:nvPr>
                <p:custDataLst>
                  <p:tags r:id="rId11"/>
                </p:custDataLst>
              </p:nvPr>
            </p:nvSpPr>
            <p:spPr bwMode="auto">
              <a:xfrm>
                <a:off x="4441" y="3267"/>
                <a:ext cx="215" cy="222"/>
              </a:xfrm>
              <a:custGeom>
                <a:avLst/>
                <a:gdLst>
                  <a:gd name="T0" fmla="*/ 86 w 91"/>
                  <a:gd name="T1" fmla="*/ 0 h 94"/>
                  <a:gd name="T2" fmla="*/ 81 w 91"/>
                  <a:gd name="T3" fmla="*/ 5 h 94"/>
                  <a:gd name="T4" fmla="*/ 81 w 91"/>
                  <a:gd name="T5" fmla="*/ 28 h 94"/>
                  <a:gd name="T6" fmla="*/ 45 w 91"/>
                  <a:gd name="T7" fmla="*/ 59 h 94"/>
                  <a:gd name="T8" fmla="*/ 10 w 91"/>
                  <a:gd name="T9" fmla="*/ 28 h 94"/>
                  <a:gd name="T10" fmla="*/ 10 w 91"/>
                  <a:gd name="T11" fmla="*/ 5 h 94"/>
                  <a:gd name="T12" fmla="*/ 5 w 91"/>
                  <a:gd name="T13" fmla="*/ 0 h 94"/>
                  <a:gd name="T14" fmla="*/ 0 w 91"/>
                  <a:gd name="T15" fmla="*/ 5 h 94"/>
                  <a:gd name="T16" fmla="*/ 0 w 91"/>
                  <a:gd name="T17" fmla="*/ 28 h 94"/>
                  <a:gd name="T18" fmla="*/ 40 w 91"/>
                  <a:gd name="T19" fmla="*/ 69 h 94"/>
                  <a:gd name="T20" fmla="*/ 40 w 91"/>
                  <a:gd name="T21" fmla="*/ 84 h 94"/>
                  <a:gd name="T22" fmla="*/ 20 w 91"/>
                  <a:gd name="T23" fmla="*/ 84 h 94"/>
                  <a:gd name="T24" fmla="*/ 15 w 91"/>
                  <a:gd name="T25" fmla="*/ 89 h 94"/>
                  <a:gd name="T26" fmla="*/ 20 w 91"/>
                  <a:gd name="T27" fmla="*/ 94 h 94"/>
                  <a:gd name="T28" fmla="*/ 70 w 91"/>
                  <a:gd name="T29" fmla="*/ 94 h 94"/>
                  <a:gd name="T30" fmla="*/ 75 w 91"/>
                  <a:gd name="T31" fmla="*/ 89 h 94"/>
                  <a:gd name="T32" fmla="*/ 70 w 91"/>
                  <a:gd name="T33" fmla="*/ 84 h 94"/>
                  <a:gd name="T34" fmla="*/ 50 w 91"/>
                  <a:gd name="T35" fmla="*/ 84 h 94"/>
                  <a:gd name="T36" fmla="*/ 50 w 91"/>
                  <a:gd name="T37" fmla="*/ 69 h 94"/>
                  <a:gd name="T38" fmla="*/ 91 w 91"/>
                  <a:gd name="T39" fmla="*/ 28 h 94"/>
                  <a:gd name="T40" fmla="*/ 91 w 91"/>
                  <a:gd name="T41" fmla="*/ 5 h 94"/>
                  <a:gd name="T42" fmla="*/ 86 w 91"/>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94">
                    <a:moveTo>
                      <a:pt x="86" y="0"/>
                    </a:moveTo>
                    <a:cubicBezTo>
                      <a:pt x="83" y="0"/>
                      <a:pt x="81" y="3"/>
                      <a:pt x="81" y="5"/>
                    </a:cubicBezTo>
                    <a:cubicBezTo>
                      <a:pt x="81" y="28"/>
                      <a:pt x="81" y="28"/>
                      <a:pt x="81" y="28"/>
                    </a:cubicBezTo>
                    <a:cubicBezTo>
                      <a:pt x="81" y="45"/>
                      <a:pt x="65" y="59"/>
                      <a:pt x="45" y="59"/>
                    </a:cubicBezTo>
                    <a:cubicBezTo>
                      <a:pt x="26" y="59"/>
                      <a:pt x="10" y="45"/>
                      <a:pt x="10" y="28"/>
                    </a:cubicBezTo>
                    <a:cubicBezTo>
                      <a:pt x="10" y="5"/>
                      <a:pt x="10" y="5"/>
                      <a:pt x="10" y="5"/>
                    </a:cubicBezTo>
                    <a:cubicBezTo>
                      <a:pt x="10" y="2"/>
                      <a:pt x="8" y="0"/>
                      <a:pt x="5" y="0"/>
                    </a:cubicBezTo>
                    <a:cubicBezTo>
                      <a:pt x="2" y="0"/>
                      <a:pt x="0" y="2"/>
                      <a:pt x="0" y="5"/>
                    </a:cubicBezTo>
                    <a:cubicBezTo>
                      <a:pt x="0" y="28"/>
                      <a:pt x="0" y="28"/>
                      <a:pt x="0" y="28"/>
                    </a:cubicBezTo>
                    <a:cubicBezTo>
                      <a:pt x="0" y="49"/>
                      <a:pt x="18" y="67"/>
                      <a:pt x="40" y="69"/>
                    </a:cubicBezTo>
                    <a:cubicBezTo>
                      <a:pt x="40" y="84"/>
                      <a:pt x="40" y="84"/>
                      <a:pt x="40" y="84"/>
                    </a:cubicBezTo>
                    <a:cubicBezTo>
                      <a:pt x="20" y="84"/>
                      <a:pt x="20" y="84"/>
                      <a:pt x="20" y="84"/>
                    </a:cubicBezTo>
                    <a:cubicBezTo>
                      <a:pt x="18" y="84"/>
                      <a:pt x="15" y="86"/>
                      <a:pt x="15" y="89"/>
                    </a:cubicBezTo>
                    <a:cubicBezTo>
                      <a:pt x="15" y="92"/>
                      <a:pt x="18" y="94"/>
                      <a:pt x="20" y="94"/>
                    </a:cubicBezTo>
                    <a:cubicBezTo>
                      <a:pt x="70" y="94"/>
                      <a:pt x="70" y="94"/>
                      <a:pt x="70" y="94"/>
                    </a:cubicBezTo>
                    <a:cubicBezTo>
                      <a:pt x="73" y="94"/>
                      <a:pt x="75" y="92"/>
                      <a:pt x="75" y="89"/>
                    </a:cubicBezTo>
                    <a:cubicBezTo>
                      <a:pt x="75" y="86"/>
                      <a:pt x="73" y="84"/>
                      <a:pt x="70" y="84"/>
                    </a:cubicBezTo>
                    <a:cubicBezTo>
                      <a:pt x="50" y="84"/>
                      <a:pt x="50" y="84"/>
                      <a:pt x="50" y="84"/>
                    </a:cubicBezTo>
                    <a:cubicBezTo>
                      <a:pt x="50" y="69"/>
                      <a:pt x="50" y="69"/>
                      <a:pt x="50" y="69"/>
                    </a:cubicBezTo>
                    <a:cubicBezTo>
                      <a:pt x="73" y="67"/>
                      <a:pt x="91" y="49"/>
                      <a:pt x="91" y="28"/>
                    </a:cubicBezTo>
                    <a:cubicBezTo>
                      <a:pt x="91" y="5"/>
                      <a:pt x="91" y="5"/>
                      <a:pt x="91" y="5"/>
                    </a:cubicBezTo>
                    <a:cubicBezTo>
                      <a:pt x="91" y="3"/>
                      <a:pt x="88" y="0"/>
                      <a:pt x="86" y="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noAutofit/>
              </a:bodyPr>
              <a:lstStyle/>
              <a:p>
                <a:pPr algn="dist"/>
                <a:endParaRPr lang="zh-CN" altLang="en-US" sz="1600" b="1">
                  <a:no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sp>
        <p:nvSpPr>
          <p:cNvPr id="15" name="PA-102210"/>
          <p:cNvSpPr/>
          <p:nvPr>
            <p:custDataLst>
              <p:tags r:id="rId12"/>
            </p:custDataLst>
          </p:nvPr>
        </p:nvSpPr>
        <p:spPr>
          <a:xfrm>
            <a:off x="6516874" y="4737676"/>
            <a:ext cx="2831955" cy="473255"/>
          </a:xfrm>
          <a:prstGeom prst="roundRect">
            <a:avLst>
              <a:gd name="adj" fmla="val 50000"/>
            </a:avLst>
          </a:prstGeom>
          <a:noFill/>
          <a:ln>
            <a:noFill/>
            <a:prstDash val="sysDot"/>
          </a:ln>
        </p:spPr>
        <p:txBody>
          <a:bodyPr wrap="square">
            <a:spAutoFit/>
          </a:bodyPr>
          <a:lstStyle/>
          <a:p>
            <a:pPr algn="ctr">
              <a:lnSpc>
                <a:spcPts val="1900"/>
              </a:lnSpc>
              <a:defRPr/>
            </a:pPr>
            <a:r>
              <a:rPr lang="zh-CN" altLang="en-US" sz="1600" b="1" dirty="0">
                <a:solidFill>
                  <a:srgbClr val="E7E6E6">
                    <a:lumMod val="25000"/>
                  </a:srgbClr>
                </a:solidFill>
                <a:latin typeface="思源黑体" panose="020B0500000000000000" pitchFamily="34" charset="-122"/>
                <a:ea typeface="思源黑体" panose="020B0500000000000000" pitchFamily="34" charset="-122"/>
                <a:sym typeface="思源黑体" panose="020B0500000000000000" pitchFamily="34" charset="-122"/>
              </a:rPr>
              <a:t>时间：</a:t>
            </a:r>
            <a:r>
              <a:rPr lang="en-US" altLang="zh-CN" sz="1600" b="1" dirty="0">
                <a:solidFill>
                  <a:srgbClr val="E7E6E6">
                    <a:lumMod val="25000"/>
                  </a:srgbClr>
                </a:solidFill>
                <a:latin typeface="思源黑体" panose="020B0500000000000000" pitchFamily="34" charset="-122"/>
                <a:ea typeface="思源黑体" panose="020B0500000000000000" pitchFamily="34" charset="-122"/>
                <a:sym typeface="思源黑体" panose="020B0500000000000000" pitchFamily="34" charset="-122"/>
              </a:rPr>
              <a:t>2021</a:t>
            </a:r>
            <a:r>
              <a:rPr lang="zh-CN" altLang="en-US" sz="1600" b="1" dirty="0">
                <a:solidFill>
                  <a:srgbClr val="E7E6E6">
                    <a:lumMod val="25000"/>
                  </a:srgbClr>
                </a:solidFill>
                <a:latin typeface="思源黑体" panose="020B0500000000000000" pitchFamily="34" charset="-122"/>
                <a:ea typeface="思源黑体" panose="020B0500000000000000" pitchFamily="34" charset="-122"/>
                <a:sym typeface="思源黑体" panose="020B0500000000000000" pitchFamily="34" charset="-122"/>
              </a:rPr>
              <a:t>年</a:t>
            </a:r>
            <a:r>
              <a:rPr lang="en-US" altLang="zh-CN" sz="1600" b="1" dirty="0">
                <a:solidFill>
                  <a:srgbClr val="E7E6E6">
                    <a:lumMod val="25000"/>
                  </a:srgbClr>
                </a:solidFill>
                <a:latin typeface="思源黑体" panose="020B0500000000000000" pitchFamily="34" charset="-122"/>
                <a:ea typeface="思源黑体" panose="020B0500000000000000" pitchFamily="34" charset="-122"/>
                <a:sym typeface="思源黑体" panose="020B0500000000000000" pitchFamily="34" charset="-122"/>
              </a:rPr>
              <a:t>10</a:t>
            </a:r>
            <a:r>
              <a:rPr lang="zh-CN" altLang="en-US" sz="1600" b="1" dirty="0">
                <a:solidFill>
                  <a:srgbClr val="E7E6E6">
                    <a:lumMod val="25000"/>
                  </a:srgbClr>
                </a:solidFill>
                <a:latin typeface="思源黑体" panose="020B0500000000000000" pitchFamily="34" charset="-122"/>
                <a:ea typeface="思源黑体" panose="020B0500000000000000" pitchFamily="34" charset="-122"/>
                <a:sym typeface="思源黑体" panose="020B0500000000000000" pitchFamily="34" charset="-122"/>
              </a:rPr>
              <a:t>月</a:t>
            </a:r>
            <a:endParaRPr lang="zh-CN" altLang="en-US" sz="1600" b="1" dirty="0">
              <a:solidFill>
                <a:srgbClr val="E7E6E6">
                  <a:lumMod val="25000"/>
                </a:srgbClr>
              </a:solidFill>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28" name="PA-102211"/>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a:stretch>
            <a:fillRect/>
          </a:stretch>
        </p:blipFill>
        <p:spPr>
          <a:xfrm>
            <a:off x="9102242" y="400051"/>
            <a:ext cx="2415984" cy="1716428"/>
          </a:xfrm>
          <a:prstGeom prst="rect">
            <a:avLst/>
          </a:prstGeom>
        </p:spPr>
      </p:pic>
      <p:pic>
        <p:nvPicPr>
          <p:cNvPr id="31" name="图片"/>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268605" y="226695"/>
            <a:ext cx="651510" cy="923290"/>
          </a:xfrm>
          <a:prstGeom prst="rect">
            <a:avLst/>
          </a:prstGeom>
        </p:spPr>
      </p:pic>
      <p:cxnSp>
        <p:nvCxnSpPr>
          <p:cNvPr id="32" name="直接连接符 31"/>
          <p:cNvCxnSpPr/>
          <p:nvPr/>
        </p:nvCxnSpPr>
        <p:spPr>
          <a:xfrm flipV="1">
            <a:off x="2406318" y="4057661"/>
            <a:ext cx="8195029" cy="26525"/>
          </a:xfrm>
          <a:prstGeom prst="line">
            <a:avLst/>
          </a:prstGeom>
          <a:noFill/>
          <a:ln w="6350" cap="flat" cmpd="sng" algn="ctr">
            <a:solidFill>
              <a:srgbClr val="C00000"/>
            </a:solidFill>
            <a:prstDash val="solid"/>
            <a:miter lim="800000"/>
          </a:ln>
          <a:effectLst/>
        </p:spPr>
      </p:cxnSp>
      <p:sp>
        <p:nvSpPr>
          <p:cNvPr id="33" name="矩形 32"/>
          <p:cNvSpPr/>
          <p:nvPr/>
        </p:nvSpPr>
        <p:spPr>
          <a:xfrm>
            <a:off x="2261194" y="2273271"/>
            <a:ext cx="8485274" cy="1753235"/>
          </a:xfrm>
          <a:prstGeom prst="rect">
            <a:avLst/>
          </a:prstGeom>
        </p:spPr>
        <p:txBody>
          <a:bodyPr wrap="square">
            <a:spAutoFit/>
          </a:bodyPr>
          <a:lstStyle/>
          <a:p>
            <a:pPr algn="ctr"/>
            <a:endParaRPr lang="en-US" altLang="zh-CN" sz="5400" b="1" spc="300" dirty="0">
              <a:gradFill>
                <a:gsLst>
                  <a:gs pos="10000">
                    <a:srgbClr val="C00000"/>
                  </a:gs>
                  <a:gs pos="70000">
                    <a:srgbClr val="FF0000"/>
                  </a:gs>
                </a:gsLst>
                <a:lin ang="5400000" scaled="1"/>
              </a:gra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algn="ctr"/>
            <a:r>
              <a:rPr lang="zh-CN" altLang="en-US" sz="5400" b="1" spc="300" dirty="0">
                <a:gradFill>
                  <a:gsLst>
                    <a:gs pos="10000">
                      <a:srgbClr val="C00000"/>
                    </a:gs>
                    <a:gs pos="70000">
                      <a:srgbClr val="FF0000"/>
                    </a:gs>
                  </a:gsLst>
                  <a:lin ang="5400000" scaled="1"/>
                </a:gradFill>
                <a:latin typeface="思源黑体" panose="020B0500000000000000" pitchFamily="34" charset="-122"/>
                <a:ea typeface="思源黑体" panose="020B0500000000000000" pitchFamily="34" charset="-122"/>
                <a:cs typeface="+mn-ea"/>
                <a:sym typeface="思源黑体" panose="020B0500000000000000" pitchFamily="34" charset="-122"/>
              </a:rPr>
              <a:t>做清廉为民务实有为干部</a:t>
            </a:r>
            <a:endParaRPr lang="zh-CN" altLang="en-US" sz="5400" b="1" spc="300" dirty="0">
              <a:gradFill>
                <a:gsLst>
                  <a:gs pos="10000">
                    <a:srgbClr val="C00000"/>
                  </a:gs>
                  <a:gs pos="70000">
                    <a:srgbClr val="FF0000"/>
                  </a:gs>
                </a:gsLst>
                <a:lin ang="5400000" scaled="1"/>
              </a:gra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4" name="TextBox 47"/>
          <p:cNvSpPr txBox="1"/>
          <p:nvPr/>
        </p:nvSpPr>
        <p:spPr>
          <a:xfrm>
            <a:off x="2481563" y="4225668"/>
            <a:ext cx="8044537" cy="338554"/>
          </a:xfrm>
          <a:prstGeom prst="rect">
            <a:avLst/>
          </a:prstGeom>
          <a:noFill/>
          <a:effectLst/>
        </p:spPr>
        <p:txBody>
          <a:bodyPr wrap="square" rtlCol="0">
            <a:spAutoFit/>
          </a:bodyPr>
          <a:lstStyle/>
          <a:p>
            <a:pPr algn="dist"/>
            <a:r>
              <a:rPr lang="zh-CN" altLang="en-US" sz="1600" b="1" dirty="0">
                <a:latin typeface="思源黑体" panose="020B0500000000000000" pitchFamily="34" charset="-122"/>
                <a:ea typeface="思源黑体" panose="020B0500000000000000" pitchFamily="34" charset="-122"/>
                <a:sym typeface="思源黑体" panose="020B0500000000000000" pitchFamily="34" charset="-122"/>
              </a:rPr>
              <a:t>树立新的从政观念、做清廉为民务实有为的党员干部</a:t>
            </a:r>
            <a:endParaRPr lang="zh-CN" altLang="en-US" sz="1600" b="1" dirty="0">
              <a:solidFill>
                <a:schemeClr val="tx1"/>
              </a:solidFill>
              <a:latin typeface="思源黑体" panose="020B0500000000000000" pitchFamily="34" charset="-122"/>
              <a:ea typeface="思源黑体" panose="020B0500000000000000" pitchFamily="34" charset="-122"/>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500"/>
                            </p:stCondLst>
                            <p:childTnLst>
                              <p:par>
                                <p:cTn id="15" presetID="23" presetClass="entr" presetSubtype="528" fill="hold" grpId="0" nodeType="afterEffect">
                                  <p:stCondLst>
                                    <p:cond delay="0"/>
                                  </p:stCondLst>
                                  <p:iterate type="lt">
                                    <p:tmPct val="10000"/>
                                  </p:iterate>
                                  <p:childTnLst>
                                    <p:set>
                                      <p:cBhvr>
                                        <p:cTn id="16" dur="1" fill="hold">
                                          <p:stCondLst>
                                            <p:cond delay="0"/>
                                          </p:stCondLst>
                                        </p:cTn>
                                        <p:tgtEl>
                                          <p:spTgt spid="33"/>
                                        </p:tgtEl>
                                        <p:attrNameLst>
                                          <p:attrName>style.visibility</p:attrName>
                                        </p:attrNameLst>
                                      </p:cBhvr>
                                      <p:to>
                                        <p:strVal val="visible"/>
                                      </p:to>
                                    </p:set>
                                    <p:anim calcmode="lin" valueType="num">
                                      <p:cBhvr>
                                        <p:cTn id="17" dur="1250" fill="hold"/>
                                        <p:tgtEl>
                                          <p:spTgt spid="33"/>
                                        </p:tgtEl>
                                        <p:attrNameLst>
                                          <p:attrName>ppt_w</p:attrName>
                                        </p:attrNameLst>
                                      </p:cBhvr>
                                      <p:tavLst>
                                        <p:tav tm="0">
                                          <p:val>
                                            <p:fltVal val="0"/>
                                          </p:val>
                                        </p:tav>
                                        <p:tav tm="100000">
                                          <p:val>
                                            <p:strVal val="#ppt_w"/>
                                          </p:val>
                                        </p:tav>
                                      </p:tavLst>
                                    </p:anim>
                                    <p:anim calcmode="lin" valueType="num">
                                      <p:cBhvr>
                                        <p:cTn id="18" dur="1250" fill="hold"/>
                                        <p:tgtEl>
                                          <p:spTgt spid="33"/>
                                        </p:tgtEl>
                                        <p:attrNameLst>
                                          <p:attrName>ppt_h</p:attrName>
                                        </p:attrNameLst>
                                      </p:cBhvr>
                                      <p:tavLst>
                                        <p:tav tm="0">
                                          <p:val>
                                            <p:fltVal val="0"/>
                                          </p:val>
                                        </p:tav>
                                        <p:tav tm="100000">
                                          <p:val>
                                            <p:strVal val="#ppt_h"/>
                                          </p:val>
                                        </p:tav>
                                      </p:tavLst>
                                    </p:anim>
                                    <p:anim calcmode="lin" valueType="num">
                                      <p:cBhvr>
                                        <p:cTn id="19" dur="1250" fill="hold"/>
                                        <p:tgtEl>
                                          <p:spTgt spid="33"/>
                                        </p:tgtEl>
                                        <p:attrNameLst>
                                          <p:attrName>ppt_x</p:attrName>
                                        </p:attrNameLst>
                                      </p:cBhvr>
                                      <p:tavLst>
                                        <p:tav tm="0">
                                          <p:val>
                                            <p:fltVal val="0.5"/>
                                          </p:val>
                                        </p:tav>
                                        <p:tav tm="100000">
                                          <p:val>
                                            <p:strVal val="#ppt_x"/>
                                          </p:val>
                                        </p:tav>
                                      </p:tavLst>
                                    </p:anim>
                                    <p:anim calcmode="lin" valueType="num">
                                      <p:cBhvr>
                                        <p:cTn id="20" dur="1250" fill="hold"/>
                                        <p:tgtEl>
                                          <p:spTgt spid="33"/>
                                        </p:tgtEl>
                                        <p:attrNameLst>
                                          <p:attrName>ppt_y</p:attrName>
                                        </p:attrNameLst>
                                      </p:cBhvr>
                                      <p:tavLst>
                                        <p:tav tm="0">
                                          <p:val>
                                            <p:fltVal val="0.5"/>
                                          </p:val>
                                        </p:tav>
                                        <p:tav tm="100000">
                                          <p:val>
                                            <p:strVal val="#ppt_y"/>
                                          </p:val>
                                        </p:tav>
                                      </p:tavLst>
                                    </p:anim>
                                  </p:childTnLst>
                                </p:cTn>
                              </p:par>
                            </p:childTnLst>
                          </p:cTn>
                        </p:par>
                        <p:par>
                          <p:cTn id="21" fill="hold">
                            <p:stCondLst>
                              <p:cond delay="3000"/>
                            </p:stCondLst>
                            <p:childTnLst>
                              <p:par>
                                <p:cTn id="22" presetID="47"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 presetClass="entr" presetSubtype="4" fill="hold" grpId="0" nodeType="afterEffect">
                                  <p:stCondLst>
                                    <p:cond delay="0"/>
                                  </p:stCondLst>
                                  <p:iterate type="lt">
                                    <p:tmPct val="10000"/>
                                  </p:iterate>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750" fill="hold"/>
                                        <p:tgtEl>
                                          <p:spTgt spid="34"/>
                                        </p:tgtEl>
                                        <p:attrNameLst>
                                          <p:attrName>ppt_x</p:attrName>
                                        </p:attrNameLst>
                                      </p:cBhvr>
                                      <p:tavLst>
                                        <p:tav tm="0">
                                          <p:val>
                                            <p:strVal val="#ppt_x"/>
                                          </p:val>
                                        </p:tav>
                                        <p:tav tm="100000">
                                          <p:val>
                                            <p:strVal val="#ppt_x"/>
                                          </p:val>
                                        </p:tav>
                                      </p:tavLst>
                                    </p:anim>
                                    <p:anim calcmode="lin" valueType="num">
                                      <p:cBhvr additive="base">
                                        <p:cTn id="31" dur="750" fill="hold"/>
                                        <p:tgtEl>
                                          <p:spTgt spid="34"/>
                                        </p:tgtEl>
                                        <p:attrNameLst>
                                          <p:attrName>ppt_y</p:attrName>
                                        </p:attrNameLst>
                                      </p:cBhvr>
                                      <p:tavLst>
                                        <p:tav tm="0">
                                          <p:val>
                                            <p:strVal val="1+#ppt_h/2"/>
                                          </p:val>
                                        </p:tav>
                                        <p:tav tm="100000">
                                          <p:val>
                                            <p:strVal val="#ppt_y"/>
                                          </p:val>
                                        </p:tav>
                                      </p:tavLst>
                                    </p:anim>
                                  </p:childTnLst>
                                </p:cTn>
                              </p:par>
                            </p:childTnLst>
                          </p:cTn>
                        </p:par>
                        <p:par>
                          <p:cTn id="32" fill="hold">
                            <p:stCondLst>
                              <p:cond delay="6400"/>
                            </p:stCondLst>
                            <p:childTnLst>
                              <p:par>
                                <p:cTn id="33" presetID="49" presetClass="entr" presetSubtype="0" decel="10000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 calcmode="lin" valueType="num">
                                      <p:cBhvr>
                                        <p:cTn id="37" dur="500" fill="hold"/>
                                        <p:tgtEl>
                                          <p:spTgt spid="5"/>
                                        </p:tgtEl>
                                        <p:attrNameLst>
                                          <p:attrName>style.rotation</p:attrName>
                                        </p:attrNameLst>
                                      </p:cBhvr>
                                      <p:tavLst>
                                        <p:tav tm="0">
                                          <p:val>
                                            <p:fltVal val="360"/>
                                          </p:val>
                                        </p:tav>
                                        <p:tav tm="100000">
                                          <p:val>
                                            <p:fltVal val="0"/>
                                          </p:val>
                                        </p:tav>
                                      </p:tavLst>
                                    </p:anim>
                                    <p:animEffect transition="in" filter="fade">
                                      <p:cBhvr>
                                        <p:cTn id="38" dur="500"/>
                                        <p:tgtEl>
                                          <p:spTgt spid="5"/>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p:tgtEl>
                                          <p:spTgt spid="4"/>
                                        </p:tgtEl>
                                        <p:attrNameLst>
                                          <p:attrName>ppt_y</p:attrName>
                                        </p:attrNameLst>
                                      </p:cBhvr>
                                      <p:tavLst>
                                        <p:tav tm="0">
                                          <p:val>
                                            <p:strVal val="#ppt_y+#ppt_h*1.125000"/>
                                          </p:val>
                                        </p:tav>
                                        <p:tav tm="100000">
                                          <p:val>
                                            <p:strVal val="#ppt_y"/>
                                          </p:val>
                                        </p:tav>
                                      </p:tavLst>
                                    </p:anim>
                                    <p:animEffect transition="in" filter="wipe(up)">
                                      <p:cBhvr>
                                        <p:cTn id="42" dur="500"/>
                                        <p:tgtEl>
                                          <p:spTgt spid="4"/>
                                        </p:tgtEl>
                                      </p:cBhvr>
                                    </p:animEffect>
                                  </p:childTnLst>
                                </p:cTn>
                              </p:par>
                            </p:childTnLst>
                          </p:cTn>
                        </p:par>
                        <p:par>
                          <p:cTn id="43" fill="hold">
                            <p:stCondLst>
                              <p:cond delay="6900"/>
                            </p:stCondLst>
                            <p:childTnLst>
                              <p:par>
                                <p:cTn id="44" presetID="49" presetClass="entr" presetSubtype="0" decel="10000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 calcmode="lin" valueType="num">
                                      <p:cBhvr>
                                        <p:cTn id="48" dur="500" fill="hold"/>
                                        <p:tgtEl>
                                          <p:spTgt spid="10"/>
                                        </p:tgtEl>
                                        <p:attrNameLst>
                                          <p:attrName>style.rotation</p:attrName>
                                        </p:attrNameLst>
                                      </p:cBhvr>
                                      <p:tavLst>
                                        <p:tav tm="0">
                                          <p:val>
                                            <p:fltVal val="360"/>
                                          </p:val>
                                        </p:tav>
                                        <p:tav tm="100000">
                                          <p:val>
                                            <p:fltVal val="0"/>
                                          </p:val>
                                        </p:tav>
                                      </p:tavLst>
                                    </p:anim>
                                    <p:animEffect transition="in" filter="fade">
                                      <p:cBhvr>
                                        <p:cTn id="49" dur="500"/>
                                        <p:tgtEl>
                                          <p:spTgt spid="1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childTnLst>
                          </p:cTn>
                        </p:par>
                        <p:par>
                          <p:cTn id="54" fill="hold">
                            <p:stCondLst>
                              <p:cond delay="7400"/>
                            </p:stCondLst>
                            <p:childTnLst>
                              <p:par>
                                <p:cTn id="55" presetID="47" presetClass="entr" presetSubtype="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500"/>
                                        <p:tgtEl>
                                          <p:spTgt spid="28"/>
                                        </p:tgtEl>
                                      </p:cBhvr>
                                    </p:animEffect>
                                    <p:anim calcmode="lin" valueType="num">
                                      <p:cBhvr>
                                        <p:cTn id="58" dur="1500" fill="hold"/>
                                        <p:tgtEl>
                                          <p:spTgt spid="28"/>
                                        </p:tgtEl>
                                        <p:attrNameLst>
                                          <p:attrName>ppt_x</p:attrName>
                                        </p:attrNameLst>
                                      </p:cBhvr>
                                      <p:tavLst>
                                        <p:tav tm="0">
                                          <p:val>
                                            <p:strVal val="#ppt_x"/>
                                          </p:val>
                                        </p:tav>
                                        <p:tav tm="100000">
                                          <p:val>
                                            <p:strVal val="#ppt_x"/>
                                          </p:val>
                                        </p:tav>
                                      </p:tavLst>
                                    </p:anim>
                                    <p:anim calcmode="lin" valueType="num">
                                      <p:cBhvr>
                                        <p:cTn id="59" dur="1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33" grpId="0"/>
      <p:bldP spid="3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 name="圆角矩形 18"/>
          <p:cNvSpPr/>
          <p:nvPr/>
        </p:nvSpPr>
        <p:spPr>
          <a:xfrm>
            <a:off x="1623835" y="1404278"/>
            <a:ext cx="7495099" cy="567590"/>
          </a:xfrm>
          <a:prstGeom prst="roundRect">
            <a:avLst>
              <a:gd name="adj" fmla="val 50000"/>
            </a:avLst>
          </a:prstGeom>
          <a:solidFill>
            <a:schemeClr val="bg1"/>
          </a:solidFill>
          <a:ln>
            <a:solidFill>
              <a:schemeClr val="accent1"/>
            </a:solidFill>
          </a:ln>
        </p:spPr>
        <p:txBody>
          <a:bodyPr wrap="square">
            <a:spAutoFit/>
          </a:bodyPr>
          <a:lstStyle/>
          <a:p>
            <a:pPr lvl="0" algn="ctr">
              <a:lnSpc>
                <a:spcPts val="2600"/>
              </a:lnSpc>
              <a:defRPr/>
            </a:pPr>
            <a:r>
              <a:rPr lang="zh-CN" altLang="en-US" sz="2000" b="1" dirty="0">
                <a:solidFill>
                  <a:srgbClr val="D60000"/>
                </a:solidFill>
                <a:latin typeface="思源黑体" panose="020B0500000000000000" pitchFamily="34" charset="-122"/>
                <a:ea typeface="思源黑体" panose="020B0500000000000000" pitchFamily="34" charset="-122"/>
                <a:cs typeface="+mn-ea"/>
                <a:sym typeface="思源黑体" panose="020B0500000000000000" pitchFamily="34" charset="-122"/>
              </a:rPr>
              <a:t>（二）	正确把握加强领导干部官德修养的基本要求</a:t>
            </a:r>
            <a:endParaRPr lang="zh-CN" altLang="en-US" sz="2000" b="1" dirty="0">
              <a:solidFill>
                <a:srgbClr val="D6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4" name="组合 3"/>
          <p:cNvGrpSpPr/>
          <p:nvPr/>
        </p:nvGrpSpPr>
        <p:grpSpPr>
          <a:xfrm>
            <a:off x="664843" y="1335314"/>
            <a:ext cx="714014" cy="646190"/>
            <a:chOff x="4447646" y="1939466"/>
            <a:chExt cx="492394" cy="492394"/>
          </a:xfrm>
        </p:grpSpPr>
        <p:sp>
          <p:nvSpPr>
            <p:cNvPr id="5" name="椭圆 4"/>
            <p:cNvSpPr/>
            <p:nvPr/>
          </p:nvSpPr>
          <p:spPr>
            <a:xfrm>
              <a:off x="4447646" y="1939466"/>
              <a:ext cx="492394" cy="492394"/>
            </a:xfrm>
            <a:prstGeom prst="ellipse">
              <a:avLst/>
            </a:prstGeom>
            <a:solidFill>
              <a:schemeClr val="accent1"/>
            </a:solidFill>
            <a:ln w="190500" cap="flat" cmpd="sng" algn="ctr">
              <a:solidFill>
                <a:schemeClr val="accent2">
                  <a:lumMod val="75000"/>
                  <a:alpha val="30000"/>
                </a:schemeClr>
              </a:solid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rPr>
                <a:t> </a:t>
              </a:r>
              <a:endParaRPr kumimoji="0" lang="zh-CN" altLang="en-US" sz="2800" b="1"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594223" y="2067545"/>
              <a:ext cx="199238" cy="226555"/>
            </a:xfrm>
            <a:prstGeom prst="rect">
              <a:avLst/>
            </a:prstGeom>
          </p:spPr>
        </p:pic>
      </p:grpSp>
      <p:grpSp>
        <p:nvGrpSpPr>
          <p:cNvPr id="15" name="组合 14"/>
          <p:cNvGrpSpPr/>
          <p:nvPr/>
        </p:nvGrpSpPr>
        <p:grpSpPr>
          <a:xfrm>
            <a:off x="914582" y="2352963"/>
            <a:ext cx="2307644" cy="3672698"/>
            <a:chOff x="6881066" y="1606756"/>
            <a:chExt cx="3514688" cy="4332567"/>
          </a:xfrm>
        </p:grpSpPr>
        <p:sp>
          <p:nvSpPr>
            <p:cNvPr id="16" name="矩形 15"/>
            <p:cNvSpPr/>
            <p:nvPr/>
          </p:nvSpPr>
          <p:spPr>
            <a:xfrm>
              <a:off x="6881066" y="1606756"/>
              <a:ext cx="3514688" cy="4332567"/>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矩形 16"/>
            <p:cNvSpPr/>
            <p:nvPr/>
          </p:nvSpPr>
          <p:spPr>
            <a:xfrm>
              <a:off x="7110549" y="1753252"/>
              <a:ext cx="3052689" cy="40395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8" name="文本框 17"/>
          <p:cNvSpPr txBox="1"/>
          <p:nvPr/>
        </p:nvSpPr>
        <p:spPr>
          <a:xfrm>
            <a:off x="1222904" y="2744934"/>
            <a:ext cx="1846659" cy="3135137"/>
          </a:xfrm>
          <a:prstGeom prst="rect">
            <a:avLst/>
          </a:prstGeom>
          <a:noFill/>
        </p:spPr>
        <p:txBody>
          <a:bodyPr vert="eaVert" wrap="square" rtlCol="0">
            <a:spAutoFit/>
          </a:bodyPr>
          <a:lstStyle/>
          <a:p>
            <a:pPr lvl="0" algn="ctr">
              <a:lnSpc>
                <a:spcPct val="150000"/>
              </a:lnSpc>
              <a:defRPr/>
            </a:pPr>
            <a:r>
              <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（一）</a:t>
            </a:r>
            <a:endParaRPr lang="en-US" altLang="zh-CN"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algn="ctr">
              <a:lnSpc>
                <a:spcPct val="150000"/>
              </a:lnSpc>
              <a:defRPr/>
            </a:pPr>
            <a:r>
              <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加强“官德”修养，首先要依靠自身努力</a:t>
            </a:r>
            <a:endPar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26" name="组合 25"/>
          <p:cNvGrpSpPr/>
          <p:nvPr/>
        </p:nvGrpSpPr>
        <p:grpSpPr>
          <a:xfrm>
            <a:off x="3751567" y="2352963"/>
            <a:ext cx="2307644" cy="3672698"/>
            <a:chOff x="6881066" y="1606756"/>
            <a:chExt cx="3514688" cy="4332567"/>
          </a:xfrm>
        </p:grpSpPr>
        <p:sp>
          <p:nvSpPr>
            <p:cNvPr id="27" name="矩形 26"/>
            <p:cNvSpPr/>
            <p:nvPr/>
          </p:nvSpPr>
          <p:spPr>
            <a:xfrm>
              <a:off x="6881066" y="1606756"/>
              <a:ext cx="3514688" cy="4332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8" name="矩形 27"/>
            <p:cNvSpPr/>
            <p:nvPr/>
          </p:nvSpPr>
          <p:spPr>
            <a:xfrm>
              <a:off x="7110549" y="1753252"/>
              <a:ext cx="3052689" cy="40395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9" name="文本框 28"/>
          <p:cNvSpPr txBox="1"/>
          <p:nvPr/>
        </p:nvSpPr>
        <p:spPr>
          <a:xfrm>
            <a:off x="4059889" y="2744934"/>
            <a:ext cx="1846659" cy="3135137"/>
          </a:xfrm>
          <a:prstGeom prst="rect">
            <a:avLst/>
          </a:prstGeom>
          <a:noFill/>
        </p:spPr>
        <p:txBody>
          <a:bodyPr vert="eaVert" wrap="square" rtlCol="0">
            <a:spAutoFit/>
          </a:bodyPr>
          <a:lstStyle/>
          <a:p>
            <a:pPr lvl="0" algn="ctr">
              <a:lnSpc>
                <a:spcPct val="150000"/>
              </a:lnSpc>
              <a:defRPr/>
            </a:pPr>
            <a:r>
              <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（二）</a:t>
            </a:r>
            <a:endParaRPr lang="en-US" altLang="zh-CN"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algn="ctr">
              <a:lnSpc>
                <a:spcPct val="150000"/>
              </a:lnSpc>
              <a:defRPr/>
            </a:pPr>
            <a:r>
              <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加强“官德”修养，要紧紧依靠制度约束</a:t>
            </a:r>
            <a:endPar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30" name="组合 29"/>
          <p:cNvGrpSpPr/>
          <p:nvPr/>
        </p:nvGrpSpPr>
        <p:grpSpPr>
          <a:xfrm>
            <a:off x="6811290" y="2352963"/>
            <a:ext cx="2307644" cy="3672698"/>
            <a:chOff x="6881066" y="1606756"/>
            <a:chExt cx="3514688" cy="4332567"/>
          </a:xfrm>
        </p:grpSpPr>
        <p:sp>
          <p:nvSpPr>
            <p:cNvPr id="31" name="矩形 30"/>
            <p:cNvSpPr/>
            <p:nvPr/>
          </p:nvSpPr>
          <p:spPr>
            <a:xfrm>
              <a:off x="6881066" y="1606756"/>
              <a:ext cx="3514688" cy="4332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2" name="矩形 31"/>
            <p:cNvSpPr/>
            <p:nvPr/>
          </p:nvSpPr>
          <p:spPr>
            <a:xfrm>
              <a:off x="7110549" y="1753252"/>
              <a:ext cx="3052689" cy="40395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33" name="文本框 32"/>
          <p:cNvSpPr txBox="1"/>
          <p:nvPr/>
        </p:nvSpPr>
        <p:spPr>
          <a:xfrm>
            <a:off x="7133119" y="2768074"/>
            <a:ext cx="1661993" cy="3135137"/>
          </a:xfrm>
          <a:prstGeom prst="rect">
            <a:avLst/>
          </a:prstGeom>
          <a:noFill/>
        </p:spPr>
        <p:txBody>
          <a:bodyPr vert="eaVert" wrap="square" rtlCol="0">
            <a:spAutoFit/>
          </a:bodyPr>
          <a:lstStyle/>
          <a:p>
            <a:pPr lvl="0" algn="ctr">
              <a:defRPr/>
            </a:pPr>
            <a:r>
              <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（三）</a:t>
            </a:r>
            <a:endParaRPr lang="en-US" altLang="zh-CN"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algn="ctr">
              <a:defRPr/>
            </a:pPr>
            <a:r>
              <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加强“官德”修养，还要加大对失德行为的惩处力度</a:t>
            </a:r>
            <a:endPar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20" name="Aitds2"/>
          <p:cNvPicPr>
            <a:picLocks noChangeAspect="1"/>
          </p:cNvPicPr>
          <p:nvPr/>
        </p:nvPicPr>
        <p:blipFill rotWithShape="1">
          <a:blip r:embed="rId2">
            <a:extLst>
              <a:ext uri="{28A0092B-C50C-407E-A947-70E740481C1C}">
                <a14:useLocalDpi xmlns:a14="http://schemas.microsoft.com/office/drawing/2010/main" val="0"/>
              </a:ext>
            </a:extLst>
          </a:blip>
          <a:srcRect t="-7318" b="-7318"/>
          <a:stretch>
            <a:fillRect/>
          </a:stretch>
        </p:blipFill>
        <p:spPr>
          <a:xfrm>
            <a:off x="8801213" y="398303"/>
            <a:ext cx="3613964" cy="7097290"/>
          </a:xfrm>
          <a:custGeom>
            <a:avLst/>
            <a:gdLst>
              <a:gd name="connsiteX0" fmla="*/ 174290 w 7052372"/>
              <a:gd name="connsiteY0" fmla="*/ 2799461 h 2799461"/>
              <a:gd name="connsiteX1" fmla="*/ 0 w 7052372"/>
              <a:gd name="connsiteY1" fmla="*/ 523685 h 2799461"/>
              <a:gd name="connsiteX2" fmla="*/ 6837976 w 7052372"/>
              <a:gd name="connsiteY2" fmla="*/ 0 h 2799461"/>
              <a:gd name="connsiteX3" fmla="*/ 7052372 w 7052372"/>
              <a:gd name="connsiteY3" fmla="*/ 2799461 h 2799461"/>
            </a:gdLst>
            <a:ahLst/>
            <a:cxnLst>
              <a:cxn ang="0">
                <a:pos x="connsiteX0" y="connsiteY0"/>
              </a:cxn>
              <a:cxn ang="0">
                <a:pos x="connsiteX1" y="connsiteY1"/>
              </a:cxn>
              <a:cxn ang="0">
                <a:pos x="connsiteX2" y="connsiteY2"/>
              </a:cxn>
              <a:cxn ang="0">
                <a:pos x="connsiteX3" y="connsiteY3"/>
              </a:cxn>
            </a:cxnLst>
            <a:rect l="l" t="t" r="r" b="b"/>
            <a:pathLst>
              <a:path w="7052372" h="2799461">
                <a:moveTo>
                  <a:pt x="174290" y="2799461"/>
                </a:moveTo>
                <a:lnTo>
                  <a:pt x="0" y="523685"/>
                </a:lnTo>
                <a:lnTo>
                  <a:pt x="6837976" y="0"/>
                </a:lnTo>
                <a:lnTo>
                  <a:pt x="7052372" y="2799461"/>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16" presetClass="entr" presetSubtype="21"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childTnLst>
                          </p:cTn>
                        </p:par>
                        <p:par>
                          <p:cTn id="46" fill="hold">
                            <p:stCondLst>
                              <p:cond delay="5500"/>
                            </p:stCondLst>
                            <p:childTnLst>
                              <p:par>
                                <p:cTn id="47" presetID="22" presetClass="entr" presetSubtype="4"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29"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 name="组合 2"/>
          <p:cNvGrpSpPr/>
          <p:nvPr/>
        </p:nvGrpSpPr>
        <p:grpSpPr>
          <a:xfrm>
            <a:off x="740229" y="1367533"/>
            <a:ext cx="669258" cy="649951"/>
            <a:chOff x="1296847" y="1736871"/>
            <a:chExt cx="404813" cy="410208"/>
          </a:xfrm>
        </p:grpSpPr>
        <p:sp>
          <p:nvSpPr>
            <p:cNvPr id="4" name="Oval 8"/>
            <p:cNvSpPr>
              <a:spLocks noChangeArrowheads="1"/>
            </p:cNvSpPr>
            <p:nvPr/>
          </p:nvSpPr>
          <p:spPr bwMode="auto">
            <a:xfrm>
              <a:off x="1296847" y="1742267"/>
              <a:ext cx="404813" cy="404812"/>
            </a:xfrm>
            <a:prstGeom prst="ellipse">
              <a:avLst/>
            </a:prstGeom>
            <a:solidFill>
              <a:srgbClr val="C00000"/>
            </a:solidFill>
            <a:ln w="28575">
              <a:solidFill>
                <a:srgbClr val="FFFFFF"/>
              </a:solidFill>
              <a:round/>
            </a:ln>
          </p:spPr>
          <p:txBody>
            <a:bodyPr anchor="ctr"/>
            <a:lstStyle/>
            <a:p>
              <a:pPr algn="ctr" fontAlgn="base">
                <a:spcBef>
                  <a:spcPct val="0"/>
                </a:spcBef>
                <a:spcAft>
                  <a:spcPct val="0"/>
                </a:spcAft>
                <a:buFont typeface="Arial" panose="020B0604020202020204" pitchFamily="34" charset="0"/>
                <a:buNone/>
                <a:defRPr/>
              </a:pPr>
              <a:r>
                <a:rPr lang="en-US" altLang="zh-CN"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 </a:t>
              </a:r>
              <a:endParaRPr lang="zh-CN" altLang="en-US"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 name="TextBox 7"/>
            <p:cNvSpPr txBox="1">
              <a:spLocks noChangeArrowheads="1"/>
            </p:cNvSpPr>
            <p:nvPr/>
          </p:nvSpPr>
          <p:spPr bwMode="auto">
            <a:xfrm>
              <a:off x="1299417" y="1736871"/>
              <a:ext cx="399672" cy="36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defRPr/>
              </a:pPr>
              <a:r>
                <a:rPr lang="en-US" altLang="zh-CN"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01</a:t>
              </a:r>
              <a:endParaRPr lang="zh-CN" altLang="en-US"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6" name="组合 5"/>
          <p:cNvGrpSpPr/>
          <p:nvPr/>
        </p:nvGrpSpPr>
        <p:grpSpPr>
          <a:xfrm>
            <a:off x="1415061" y="1609111"/>
            <a:ext cx="765259" cy="192723"/>
            <a:chOff x="9324483" y="1627289"/>
            <a:chExt cx="765259" cy="192723"/>
          </a:xfrm>
        </p:grpSpPr>
        <p:sp>
          <p:nvSpPr>
            <p:cNvPr id="7" name="Oval 25"/>
            <p:cNvSpPr/>
            <p:nvPr/>
          </p:nvSpPr>
          <p:spPr>
            <a:xfrm>
              <a:off x="9897019" y="1627289"/>
              <a:ext cx="192723" cy="192723"/>
            </a:xfrm>
            <a:prstGeom prst="ellipse">
              <a:avLst/>
            </a:prstGeom>
            <a:solidFill>
              <a:srgbClr val="FFFFFF">
                <a:lumMod val="95000"/>
              </a:srgbClr>
            </a:solid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8" name="Straight Connector 24"/>
            <p:cNvCxnSpPr/>
            <p:nvPr/>
          </p:nvCxnSpPr>
          <p:spPr>
            <a:xfrm>
              <a:off x="9324483" y="1724590"/>
              <a:ext cx="566962" cy="0"/>
            </a:xfrm>
            <a:prstGeom prst="line">
              <a:avLst/>
            </a:prstGeom>
            <a:noFill/>
            <a:ln w="19050" cap="flat" cmpd="sng" algn="ctr">
              <a:solidFill>
                <a:srgbClr val="C00000"/>
              </a:solidFill>
              <a:prstDash val="sysDot"/>
              <a:miter lim="800000"/>
            </a:ln>
            <a:effectLst/>
          </p:spPr>
        </p:cxnSp>
      </p:grpSp>
      <p:sp>
        <p:nvSpPr>
          <p:cNvPr id="9" name="圆角矩形 18"/>
          <p:cNvSpPr/>
          <p:nvPr/>
        </p:nvSpPr>
        <p:spPr>
          <a:xfrm>
            <a:off x="2301341" y="1402611"/>
            <a:ext cx="8242354" cy="567590"/>
          </a:xfrm>
          <a:prstGeom prst="roundRect">
            <a:avLst>
              <a:gd name="adj" fmla="val 50000"/>
            </a:avLst>
          </a:prstGeom>
          <a:noFill/>
          <a:ln>
            <a:solidFill>
              <a:schemeClr val="accent1"/>
            </a:solidFill>
          </a:ln>
        </p:spPr>
        <p:txBody>
          <a:bodyPr wrap="square">
            <a:spAutoFit/>
          </a:bodyPr>
          <a:lstStyle/>
          <a:p>
            <a:pPr lvl="0" algn="ctr">
              <a:lnSpc>
                <a:spcPts val="2600"/>
              </a:lnSpc>
              <a:defRPr/>
            </a:pPr>
            <a:r>
              <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加强“官德”修养，首先要依靠自身努力</a:t>
            </a:r>
            <a:endPar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0" name="矩形 83"/>
          <p:cNvSpPr>
            <a:spLocks noChangeArrowheads="1"/>
          </p:cNvSpPr>
          <p:nvPr/>
        </p:nvSpPr>
        <p:spPr bwMode="auto">
          <a:xfrm>
            <a:off x="740229" y="2173645"/>
            <a:ext cx="10798628" cy="3844556"/>
          </a:xfrm>
          <a:prstGeom prst="roundRect">
            <a:avLst>
              <a:gd name="adj" fmla="val 5783"/>
            </a:avLst>
          </a:prstGeom>
          <a:solidFill>
            <a:srgbClr val="F2F2F2">
              <a:alpha val="60000"/>
            </a:srgbClr>
          </a:solidFill>
          <a:ln w="9525">
            <a:solidFill>
              <a:schemeClr val="accent1"/>
            </a:solidFill>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1" name="组合 20"/>
          <p:cNvGrpSpPr/>
          <p:nvPr/>
        </p:nvGrpSpPr>
        <p:grpSpPr bwMode="auto">
          <a:xfrm>
            <a:off x="1294225" y="2303599"/>
            <a:ext cx="8377312" cy="502181"/>
            <a:chOff x="383197" y="1297982"/>
            <a:chExt cx="9753782" cy="547881"/>
          </a:xfrm>
        </p:grpSpPr>
        <p:sp>
          <p:nvSpPr>
            <p:cNvPr id="12" name="文本框 22"/>
            <p:cNvSpPr txBox="1">
              <a:spLocks noChangeArrowheads="1"/>
            </p:cNvSpPr>
            <p:nvPr/>
          </p:nvSpPr>
          <p:spPr bwMode="auto">
            <a:xfrm>
              <a:off x="472205" y="1297982"/>
              <a:ext cx="9664774"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做到“吾日三省吾身”</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13" name="直接连接符 12"/>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14" name="矩形 13"/>
          <p:cNvSpPr/>
          <p:nvPr/>
        </p:nvSpPr>
        <p:spPr>
          <a:xfrm>
            <a:off x="1294225" y="2781754"/>
            <a:ext cx="10244632" cy="830997"/>
          </a:xfrm>
          <a:prstGeom prst="rect">
            <a:avLst/>
          </a:prstGeom>
        </p:spPr>
        <p:txBody>
          <a:bodyPr wrap="square">
            <a:spAutoFit/>
          </a:bodyPr>
          <a:lstStyle/>
          <a:p>
            <a:pPr lvl="0" defTabSz="1218565">
              <a:defRPr/>
            </a:pPr>
            <a:r>
              <a:rPr lang="zh-CN" altLang="en-US" sz="16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把“官德”修养 作为自己的一门必修课，把修德变成自觉的行为和习惯。官德修养不是抽象空洞的理论， 而是实实在在的行动。坚持讲学习、讲政治、讲正气，经得起各种风浪的考验。要有坚定 信念，坚决执行党的基本路线和各项方针、政策，立志改革开放，献身现代化事业，在社 会主义建设中艰苦创业，做出实绩。</a:t>
            </a:r>
            <a:endParaRPr lang="zh-CN" altLang="en-US" sz="16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5" name="组合 20"/>
          <p:cNvGrpSpPr/>
          <p:nvPr/>
        </p:nvGrpSpPr>
        <p:grpSpPr bwMode="auto">
          <a:xfrm>
            <a:off x="1294225" y="3812471"/>
            <a:ext cx="9526174" cy="461665"/>
            <a:chOff x="383197" y="1344906"/>
            <a:chExt cx="11091412" cy="503678"/>
          </a:xfrm>
        </p:grpSpPr>
        <p:sp>
          <p:nvSpPr>
            <p:cNvPr id="16" name="文本框 22"/>
            <p:cNvSpPr txBox="1">
              <a:spLocks noChangeArrowheads="1"/>
            </p:cNvSpPr>
            <p:nvPr/>
          </p:nvSpPr>
          <p:spPr bwMode="auto">
            <a:xfrm>
              <a:off x="472205" y="1344906"/>
              <a:ext cx="11002404"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要正确行使人民赋予的权力</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17" name="直接连接符 16"/>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18" name="矩形 17"/>
          <p:cNvSpPr/>
          <p:nvPr/>
        </p:nvSpPr>
        <p:spPr>
          <a:xfrm>
            <a:off x="1198229" y="4271819"/>
            <a:ext cx="10340628" cy="1600438"/>
          </a:xfrm>
          <a:prstGeom prst="rect">
            <a:avLst/>
          </a:prstGeom>
        </p:spPr>
        <p:txBody>
          <a:bodyPr wrap="square">
            <a:spAutoFit/>
          </a:bodyPr>
          <a:lstStyle/>
          <a:p>
            <a:pPr lvl="0" defTabSz="1218565">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依法办事，清正廉洁， 勤政为民，以身作则，艰苦朴素，密切联系群众，坚持党的群众路线，自觉地接受党和群 众的批评和监督，做到自重、自省、自警、自励，反对官僚主义，反对任何滥用职权、谋 求私利的不正之风。 加强“官德”修养，要依靠组织引导和教育。重点进行德治教育和反腐倡廉教育，让 各级领导干部都认识到“官德”修养乃利国利民利己的大事情，是构建和谐社会工作的重 中之重。坚持进行党的基本理论、基本路线、基本纲领和基本经验教育，进行理想信念和 从政道德教育、党的优良传统和作风教育、党纪条规和国家法律法规教育，把反腐倡廉教 育贯穿于领导干部的培养、选拔、管理、使用等各个方面，坚持教育与管理、自律与他律 相结合，督促领导干部加强党性修养，廉洁自律，反对和防止腐化堕落，常修为政之德、 常思贪欲之害、常怀律己之心，自觉经受社会各界的监督和考验。</a:t>
            </a:r>
            <a:endPar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 name="组合 2"/>
          <p:cNvGrpSpPr/>
          <p:nvPr/>
        </p:nvGrpSpPr>
        <p:grpSpPr>
          <a:xfrm>
            <a:off x="740229" y="1367533"/>
            <a:ext cx="669258" cy="649951"/>
            <a:chOff x="1296847" y="1736871"/>
            <a:chExt cx="404813" cy="410208"/>
          </a:xfrm>
        </p:grpSpPr>
        <p:sp>
          <p:nvSpPr>
            <p:cNvPr id="4" name="Oval 8"/>
            <p:cNvSpPr>
              <a:spLocks noChangeArrowheads="1"/>
            </p:cNvSpPr>
            <p:nvPr/>
          </p:nvSpPr>
          <p:spPr bwMode="auto">
            <a:xfrm>
              <a:off x="1296847" y="1742267"/>
              <a:ext cx="404813" cy="404812"/>
            </a:xfrm>
            <a:prstGeom prst="ellipse">
              <a:avLst/>
            </a:prstGeom>
            <a:solidFill>
              <a:srgbClr val="C00000"/>
            </a:solidFill>
            <a:ln w="28575">
              <a:solidFill>
                <a:srgbClr val="FFFFFF"/>
              </a:solidFill>
              <a:round/>
            </a:ln>
          </p:spPr>
          <p:txBody>
            <a:bodyPr anchor="ctr"/>
            <a:lstStyle/>
            <a:p>
              <a:pPr algn="ctr" fontAlgn="base">
                <a:spcBef>
                  <a:spcPct val="0"/>
                </a:spcBef>
                <a:spcAft>
                  <a:spcPct val="0"/>
                </a:spcAft>
                <a:buFont typeface="Arial" panose="020B0604020202020204" pitchFamily="34" charset="0"/>
                <a:buNone/>
                <a:defRPr/>
              </a:pPr>
              <a:r>
                <a:rPr lang="en-US" altLang="zh-CN"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 </a:t>
              </a:r>
              <a:endParaRPr lang="zh-CN" altLang="en-US"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 name="TextBox 7"/>
            <p:cNvSpPr txBox="1">
              <a:spLocks noChangeArrowheads="1"/>
            </p:cNvSpPr>
            <p:nvPr/>
          </p:nvSpPr>
          <p:spPr bwMode="auto">
            <a:xfrm>
              <a:off x="1299417" y="1736871"/>
              <a:ext cx="399672" cy="36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defRPr/>
              </a:pPr>
              <a:r>
                <a:rPr lang="en-US" altLang="zh-CN"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02</a:t>
              </a:r>
              <a:endParaRPr lang="zh-CN" altLang="en-US"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6" name="组合 5"/>
          <p:cNvGrpSpPr/>
          <p:nvPr/>
        </p:nvGrpSpPr>
        <p:grpSpPr>
          <a:xfrm>
            <a:off x="1415061" y="1609111"/>
            <a:ext cx="765259" cy="192723"/>
            <a:chOff x="9324483" y="1627289"/>
            <a:chExt cx="765259" cy="192723"/>
          </a:xfrm>
        </p:grpSpPr>
        <p:sp>
          <p:nvSpPr>
            <p:cNvPr id="7" name="Oval 25"/>
            <p:cNvSpPr/>
            <p:nvPr/>
          </p:nvSpPr>
          <p:spPr>
            <a:xfrm>
              <a:off x="9897019" y="1627289"/>
              <a:ext cx="192723" cy="192723"/>
            </a:xfrm>
            <a:prstGeom prst="ellipse">
              <a:avLst/>
            </a:prstGeom>
            <a:solidFill>
              <a:srgbClr val="FFFFFF">
                <a:lumMod val="95000"/>
              </a:srgbClr>
            </a:solid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8" name="Straight Connector 24"/>
            <p:cNvCxnSpPr/>
            <p:nvPr/>
          </p:nvCxnSpPr>
          <p:spPr>
            <a:xfrm>
              <a:off x="9324483" y="1724590"/>
              <a:ext cx="566962" cy="0"/>
            </a:xfrm>
            <a:prstGeom prst="line">
              <a:avLst/>
            </a:prstGeom>
            <a:noFill/>
            <a:ln w="19050" cap="flat" cmpd="sng" algn="ctr">
              <a:solidFill>
                <a:srgbClr val="C00000"/>
              </a:solidFill>
              <a:prstDash val="sysDot"/>
              <a:miter lim="800000"/>
            </a:ln>
            <a:effectLst/>
          </p:spPr>
        </p:cxnSp>
      </p:grpSp>
      <p:sp>
        <p:nvSpPr>
          <p:cNvPr id="9" name="圆角矩形 18"/>
          <p:cNvSpPr/>
          <p:nvPr/>
        </p:nvSpPr>
        <p:spPr>
          <a:xfrm>
            <a:off x="2301341" y="1402611"/>
            <a:ext cx="8242354" cy="567590"/>
          </a:xfrm>
          <a:prstGeom prst="roundRect">
            <a:avLst>
              <a:gd name="adj" fmla="val 50000"/>
            </a:avLst>
          </a:prstGeom>
          <a:noFill/>
          <a:ln>
            <a:solidFill>
              <a:schemeClr val="accent1"/>
            </a:solidFill>
          </a:ln>
        </p:spPr>
        <p:txBody>
          <a:bodyPr wrap="square">
            <a:spAutoFit/>
          </a:bodyPr>
          <a:lstStyle/>
          <a:p>
            <a:pPr lvl="0" algn="ctr">
              <a:lnSpc>
                <a:spcPts val="2600"/>
              </a:lnSpc>
              <a:defRPr/>
            </a:pPr>
            <a:r>
              <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加强“官德”修养，要紧紧依靠制度约束</a:t>
            </a:r>
            <a:endPar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0" name="矩形 83"/>
          <p:cNvSpPr>
            <a:spLocks noChangeArrowheads="1"/>
          </p:cNvSpPr>
          <p:nvPr/>
        </p:nvSpPr>
        <p:spPr bwMode="auto">
          <a:xfrm>
            <a:off x="740229" y="2173645"/>
            <a:ext cx="10798628" cy="3844556"/>
          </a:xfrm>
          <a:prstGeom prst="roundRect">
            <a:avLst>
              <a:gd name="adj" fmla="val 5783"/>
            </a:avLst>
          </a:prstGeom>
          <a:solidFill>
            <a:srgbClr val="F2F2F2">
              <a:alpha val="60000"/>
            </a:srgbClr>
          </a:solidFill>
          <a:ln w="9525">
            <a:solidFill>
              <a:schemeClr val="accent1"/>
            </a:solidFill>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1" name="组合 20"/>
          <p:cNvGrpSpPr/>
          <p:nvPr/>
        </p:nvGrpSpPr>
        <p:grpSpPr bwMode="auto">
          <a:xfrm>
            <a:off x="1294225" y="2303599"/>
            <a:ext cx="8377312" cy="502181"/>
            <a:chOff x="383197" y="1297982"/>
            <a:chExt cx="9753782" cy="547881"/>
          </a:xfrm>
        </p:grpSpPr>
        <p:sp>
          <p:nvSpPr>
            <p:cNvPr id="12" name="文本框 22"/>
            <p:cNvSpPr txBox="1">
              <a:spLocks noChangeArrowheads="1"/>
            </p:cNvSpPr>
            <p:nvPr/>
          </p:nvSpPr>
          <p:spPr bwMode="auto">
            <a:xfrm>
              <a:off x="472205" y="1297982"/>
              <a:ext cx="9664774"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首先要把好领导干部的选拔关</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13" name="直接连接符 12"/>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14" name="矩形 13"/>
          <p:cNvSpPr/>
          <p:nvPr/>
        </p:nvSpPr>
        <p:spPr>
          <a:xfrm>
            <a:off x="1294225" y="2781754"/>
            <a:ext cx="10244632" cy="1384995"/>
          </a:xfrm>
          <a:prstGeom prst="rect">
            <a:avLst/>
          </a:prstGeom>
        </p:spPr>
        <p:txBody>
          <a:bodyPr wrap="square">
            <a:spAutoFit/>
          </a:bodyPr>
          <a:lstStyle/>
          <a:p>
            <a:pPr lvl="0" defTabSz="1218565">
              <a:defRPr/>
            </a:pP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领导干部 加强“官德”修养，要从没有当上领导干部就开始下功夫。要在培养阶段就做好做领导干 部的“官德”教育，经过培养仍然无法相应的“官德”修养的，坚决不予提拔任用。司马 光说：“是故才德全尽谓之圣人，才德兼亡谓之愚人，德胜才谓之君子，才胜德谓之小人。凡取人之术，苟不得圣人、君子而与之，与其得小人不若得愚人。何则？君子挟才以 为善，小人挟才以为恶。挟才以为善者，善无不至矣。挟才以为恶者，恶亦无不至矣。愚人虽欲为不善，智不能周，力不能胜，譬之乳狗搏人，人得而制之。小人智足以遂其奸， 勇足以决其暴，是虎而翼者也，其为害岂不多哉！”对于有“才”而无“德”者，如果经过教育、培养仍然没有提高的，坚决不提拔任用，以免“挟才以为恶”。</a:t>
            </a:r>
            <a:endPar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5" name="组合 20"/>
          <p:cNvGrpSpPr/>
          <p:nvPr/>
        </p:nvGrpSpPr>
        <p:grpSpPr bwMode="auto">
          <a:xfrm>
            <a:off x="1180125" y="4405526"/>
            <a:ext cx="9526174" cy="461665"/>
            <a:chOff x="383197" y="1344906"/>
            <a:chExt cx="11091412" cy="503678"/>
          </a:xfrm>
        </p:grpSpPr>
        <p:sp>
          <p:nvSpPr>
            <p:cNvPr id="16" name="文本框 22"/>
            <p:cNvSpPr txBox="1">
              <a:spLocks noChangeArrowheads="1"/>
            </p:cNvSpPr>
            <p:nvPr/>
          </p:nvSpPr>
          <p:spPr bwMode="auto">
            <a:xfrm>
              <a:off x="472205" y="1344906"/>
              <a:ext cx="11002404"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其次要加强对领导干部的管理和监督</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17" name="直接连接符 16"/>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18" name="矩形 17"/>
          <p:cNvSpPr/>
          <p:nvPr/>
        </p:nvSpPr>
        <p:spPr>
          <a:xfrm>
            <a:off x="1084129" y="4864874"/>
            <a:ext cx="10340628" cy="884858"/>
          </a:xfrm>
          <a:prstGeom prst="rect">
            <a:avLst/>
          </a:prstGeom>
        </p:spPr>
        <p:txBody>
          <a:bodyPr wrap="square">
            <a:spAutoFit/>
          </a:bodyPr>
          <a:lstStyle/>
          <a:p>
            <a:pPr lvl="0" defTabSz="1218565">
              <a:lnSpc>
                <a:spcPct val="150000"/>
              </a:lnSpc>
              <a:defRPr/>
            </a:pP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这样既可以防止原来“官德”就好的领导干部失修，也可以检验选 拔任用关是否把严，发现问题的及时补救。我们不能象司马光说的那样，宁愿任用无才无 德者也不任用有才无德者。我们要在管理中依靠制度来教育和帮助领导干部增强“官 德”修养，要依靠制度监督领导干部进行“官德”修养。对于领导干部的培养、选拔、任 用、管理、监督都要有规范，要以制度来促进“官德”建设。 </a:t>
            </a:r>
            <a:endPar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 name="组合 2"/>
          <p:cNvGrpSpPr/>
          <p:nvPr/>
        </p:nvGrpSpPr>
        <p:grpSpPr>
          <a:xfrm>
            <a:off x="740229" y="1367533"/>
            <a:ext cx="669258" cy="649951"/>
            <a:chOff x="1296847" y="1736871"/>
            <a:chExt cx="404813" cy="410208"/>
          </a:xfrm>
        </p:grpSpPr>
        <p:sp>
          <p:nvSpPr>
            <p:cNvPr id="4" name="Oval 8"/>
            <p:cNvSpPr>
              <a:spLocks noChangeArrowheads="1"/>
            </p:cNvSpPr>
            <p:nvPr/>
          </p:nvSpPr>
          <p:spPr bwMode="auto">
            <a:xfrm>
              <a:off x="1296847" y="1742267"/>
              <a:ext cx="404813" cy="404812"/>
            </a:xfrm>
            <a:prstGeom prst="ellipse">
              <a:avLst/>
            </a:prstGeom>
            <a:solidFill>
              <a:srgbClr val="C00000"/>
            </a:solidFill>
            <a:ln w="28575">
              <a:solidFill>
                <a:srgbClr val="FFFFFF"/>
              </a:solidFill>
              <a:round/>
            </a:ln>
          </p:spPr>
          <p:txBody>
            <a:bodyPr anchor="ctr"/>
            <a:lstStyle/>
            <a:p>
              <a:pPr algn="ctr" fontAlgn="base">
                <a:spcBef>
                  <a:spcPct val="0"/>
                </a:spcBef>
                <a:spcAft>
                  <a:spcPct val="0"/>
                </a:spcAft>
                <a:buFont typeface="Arial" panose="020B0604020202020204" pitchFamily="34" charset="0"/>
                <a:buNone/>
                <a:defRPr/>
              </a:pPr>
              <a:r>
                <a:rPr lang="en-US" altLang="zh-CN"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 </a:t>
              </a:r>
              <a:endParaRPr lang="zh-CN" altLang="en-US"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 name="TextBox 7"/>
            <p:cNvSpPr txBox="1">
              <a:spLocks noChangeArrowheads="1"/>
            </p:cNvSpPr>
            <p:nvPr/>
          </p:nvSpPr>
          <p:spPr bwMode="auto">
            <a:xfrm>
              <a:off x="1300872" y="1736871"/>
              <a:ext cx="396763" cy="36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defRPr/>
              </a:pPr>
              <a:r>
                <a:rPr lang="en-US" altLang="zh-CN"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03</a:t>
              </a:r>
              <a:endParaRPr lang="zh-CN" altLang="en-US"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6" name="组合 5"/>
          <p:cNvGrpSpPr/>
          <p:nvPr/>
        </p:nvGrpSpPr>
        <p:grpSpPr>
          <a:xfrm>
            <a:off x="1415061" y="1609111"/>
            <a:ext cx="765259" cy="192723"/>
            <a:chOff x="9324483" y="1627289"/>
            <a:chExt cx="765259" cy="192723"/>
          </a:xfrm>
        </p:grpSpPr>
        <p:sp>
          <p:nvSpPr>
            <p:cNvPr id="7" name="Oval 25"/>
            <p:cNvSpPr/>
            <p:nvPr/>
          </p:nvSpPr>
          <p:spPr>
            <a:xfrm>
              <a:off x="9897019" y="1627289"/>
              <a:ext cx="192723" cy="192723"/>
            </a:xfrm>
            <a:prstGeom prst="ellipse">
              <a:avLst/>
            </a:prstGeom>
            <a:solidFill>
              <a:srgbClr val="FFFFFF">
                <a:lumMod val="95000"/>
              </a:srgbClr>
            </a:solid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8" name="Straight Connector 24"/>
            <p:cNvCxnSpPr/>
            <p:nvPr/>
          </p:nvCxnSpPr>
          <p:spPr>
            <a:xfrm>
              <a:off x="9324483" y="1724590"/>
              <a:ext cx="566962" cy="0"/>
            </a:xfrm>
            <a:prstGeom prst="line">
              <a:avLst/>
            </a:prstGeom>
            <a:noFill/>
            <a:ln w="19050" cap="flat" cmpd="sng" algn="ctr">
              <a:solidFill>
                <a:srgbClr val="C00000"/>
              </a:solidFill>
              <a:prstDash val="sysDot"/>
              <a:miter lim="800000"/>
            </a:ln>
            <a:effectLst/>
          </p:spPr>
        </p:cxnSp>
      </p:grpSp>
      <p:sp>
        <p:nvSpPr>
          <p:cNvPr id="9" name="圆角矩形 18"/>
          <p:cNvSpPr/>
          <p:nvPr/>
        </p:nvSpPr>
        <p:spPr>
          <a:xfrm>
            <a:off x="2301341" y="1402611"/>
            <a:ext cx="8242354" cy="567590"/>
          </a:xfrm>
          <a:prstGeom prst="roundRect">
            <a:avLst>
              <a:gd name="adj" fmla="val 50000"/>
            </a:avLst>
          </a:prstGeom>
          <a:noFill/>
          <a:ln>
            <a:solidFill>
              <a:schemeClr val="accent1"/>
            </a:solidFill>
          </a:ln>
        </p:spPr>
        <p:txBody>
          <a:bodyPr wrap="square">
            <a:spAutoFit/>
          </a:bodyPr>
          <a:lstStyle/>
          <a:p>
            <a:pPr lvl="0" algn="ctr">
              <a:lnSpc>
                <a:spcPts val="2600"/>
              </a:lnSpc>
              <a:defRPr/>
            </a:pPr>
            <a:r>
              <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加强“官德”修养，还要加大对失德行为的惩处力度</a:t>
            </a:r>
            <a:endPar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0" name="矩形 83"/>
          <p:cNvSpPr>
            <a:spLocks noChangeArrowheads="1"/>
          </p:cNvSpPr>
          <p:nvPr/>
        </p:nvSpPr>
        <p:spPr bwMode="auto">
          <a:xfrm>
            <a:off x="767643" y="2195674"/>
            <a:ext cx="10798628" cy="4310633"/>
          </a:xfrm>
          <a:prstGeom prst="roundRect">
            <a:avLst>
              <a:gd name="adj" fmla="val 5783"/>
            </a:avLst>
          </a:prstGeom>
          <a:solidFill>
            <a:srgbClr val="F2F2F2">
              <a:alpha val="60000"/>
            </a:srgbClr>
          </a:solidFill>
          <a:ln w="9525">
            <a:solidFill>
              <a:schemeClr val="accent1"/>
            </a:solidFill>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9" name="Aitds4"/>
          <p:cNvGrpSpPr/>
          <p:nvPr/>
        </p:nvGrpSpPr>
        <p:grpSpPr>
          <a:xfrm>
            <a:off x="909157" y="2373118"/>
            <a:ext cx="9750882" cy="511505"/>
            <a:chOff x="4688563" y="1733865"/>
            <a:chExt cx="9750882" cy="511505"/>
          </a:xfrm>
        </p:grpSpPr>
        <p:sp>
          <p:nvSpPr>
            <p:cNvPr id="20" name="Aitds4-1"/>
            <p:cNvSpPr>
              <a:spLocks noChangeArrowheads="1"/>
            </p:cNvSpPr>
            <p:nvPr/>
          </p:nvSpPr>
          <p:spPr bwMode="auto">
            <a:xfrm>
              <a:off x="5456284" y="1847170"/>
              <a:ext cx="824460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切实加强对权力运行的制约和监督，确保权力正确行使</a:t>
              </a:r>
              <a:endParaRPr lang="zh-CN" altLang="en-US"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1" name="Aitds4-2"/>
            <p:cNvSpPr/>
            <p:nvPr/>
          </p:nvSpPr>
          <p:spPr>
            <a:xfrm>
              <a:off x="4894723" y="1763168"/>
              <a:ext cx="9544722" cy="427936"/>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22" name="组合 21"/>
            <p:cNvGrpSpPr/>
            <p:nvPr/>
          </p:nvGrpSpPr>
          <p:grpSpPr>
            <a:xfrm>
              <a:off x="4688563" y="1733865"/>
              <a:ext cx="511505" cy="511505"/>
              <a:chOff x="1417067" y="4277724"/>
              <a:chExt cx="657499" cy="657499"/>
            </a:xfrm>
          </p:grpSpPr>
          <p:grpSp>
            <p:nvGrpSpPr>
              <p:cNvPr id="23" name="组合 22"/>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25" name="Aitds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6" name="Aitds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24" name="Aitds4-5"/>
              <p:cNvSpPr>
                <a:spLocks noChangeArrowheads="1"/>
              </p:cNvSpPr>
              <p:nvPr/>
            </p:nvSpPr>
            <p:spPr bwMode="auto">
              <a:xfrm>
                <a:off x="1517646" y="4403610"/>
                <a:ext cx="456340" cy="395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要</a:t>
                </a:r>
                <a:endParaRPr kumimoji="0" lang="zh-CN" altLang="en-US"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grpSp>
        <p:nvGrpSpPr>
          <p:cNvPr id="51" name="Aitds4"/>
          <p:cNvGrpSpPr/>
          <p:nvPr/>
        </p:nvGrpSpPr>
        <p:grpSpPr>
          <a:xfrm>
            <a:off x="923740" y="2942570"/>
            <a:ext cx="9750882" cy="553745"/>
            <a:chOff x="4688563" y="1691625"/>
            <a:chExt cx="9750882" cy="553745"/>
          </a:xfrm>
        </p:grpSpPr>
        <p:sp>
          <p:nvSpPr>
            <p:cNvPr id="52" name="Aitds4-1"/>
            <p:cNvSpPr>
              <a:spLocks noChangeArrowheads="1"/>
            </p:cNvSpPr>
            <p:nvPr/>
          </p:nvSpPr>
          <p:spPr bwMode="auto">
            <a:xfrm>
              <a:off x="5383579" y="1764041"/>
              <a:ext cx="8924939"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注意监督领导干部是否正确地贯彻执行党的路线方针政策，是否遵守党纪党规国法，是否正确运用权力，其中要特别注意领导干部是否有违法违 纪行为。</a:t>
              </a:r>
              <a:endPar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3" name="Aitds4-2"/>
            <p:cNvSpPr/>
            <p:nvPr/>
          </p:nvSpPr>
          <p:spPr>
            <a:xfrm>
              <a:off x="4894723" y="1691625"/>
              <a:ext cx="9544722" cy="553745"/>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54" name="组合 53"/>
            <p:cNvGrpSpPr/>
            <p:nvPr/>
          </p:nvGrpSpPr>
          <p:grpSpPr>
            <a:xfrm>
              <a:off x="4688563" y="1733865"/>
              <a:ext cx="511505" cy="511505"/>
              <a:chOff x="1417067" y="4277724"/>
              <a:chExt cx="657499" cy="657499"/>
            </a:xfrm>
          </p:grpSpPr>
          <p:grpSp>
            <p:nvGrpSpPr>
              <p:cNvPr id="55" name="组合 54"/>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Aitds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8" name="Aitds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56" name="Aitds4-5"/>
              <p:cNvSpPr>
                <a:spLocks noChangeArrowheads="1"/>
              </p:cNvSpPr>
              <p:nvPr/>
            </p:nvSpPr>
            <p:spPr bwMode="auto">
              <a:xfrm>
                <a:off x="1517646" y="4403610"/>
                <a:ext cx="456340" cy="395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要</a:t>
                </a:r>
                <a:endParaRPr kumimoji="0" lang="zh-CN" altLang="en-US"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grpSp>
        <p:nvGrpSpPr>
          <p:cNvPr id="59" name="Aitds4"/>
          <p:cNvGrpSpPr/>
          <p:nvPr/>
        </p:nvGrpSpPr>
        <p:grpSpPr>
          <a:xfrm>
            <a:off x="914186" y="3608662"/>
            <a:ext cx="9750882" cy="553745"/>
            <a:chOff x="4688563" y="1691625"/>
            <a:chExt cx="9750882" cy="553745"/>
          </a:xfrm>
        </p:grpSpPr>
        <p:sp>
          <p:nvSpPr>
            <p:cNvPr id="60" name="Aitds4-1"/>
            <p:cNvSpPr>
              <a:spLocks noChangeArrowheads="1"/>
            </p:cNvSpPr>
            <p:nvPr/>
          </p:nvSpPr>
          <p:spPr bwMode="auto">
            <a:xfrm>
              <a:off x="5393132" y="1803340"/>
              <a:ext cx="892493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20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坚持纪律面前人人平等，法律面前人人平等</a:t>
              </a:r>
              <a:endParaRPr lang="zh-CN" altLang="en-US" sz="20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61" name="Aitds4-2"/>
            <p:cNvSpPr/>
            <p:nvPr/>
          </p:nvSpPr>
          <p:spPr>
            <a:xfrm>
              <a:off x="4894723" y="1691625"/>
              <a:ext cx="9544722" cy="553745"/>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62" name="组合 61"/>
            <p:cNvGrpSpPr/>
            <p:nvPr/>
          </p:nvGrpSpPr>
          <p:grpSpPr>
            <a:xfrm>
              <a:off x="4688563" y="1733865"/>
              <a:ext cx="511505" cy="511505"/>
              <a:chOff x="1417067" y="4277724"/>
              <a:chExt cx="657499" cy="657499"/>
            </a:xfrm>
          </p:grpSpPr>
          <p:grpSp>
            <p:nvGrpSpPr>
              <p:cNvPr id="63" name="组合 62"/>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5" name="Aitds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66" name="Aitds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64" name="Aitds4-5"/>
              <p:cNvSpPr>
                <a:spLocks noChangeArrowheads="1"/>
              </p:cNvSpPr>
              <p:nvPr/>
            </p:nvSpPr>
            <p:spPr bwMode="auto">
              <a:xfrm>
                <a:off x="1517646" y="4403610"/>
                <a:ext cx="456340" cy="395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要</a:t>
                </a:r>
                <a:endParaRPr kumimoji="0" lang="zh-CN" altLang="en-US"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grpSp>
        <p:nvGrpSpPr>
          <p:cNvPr id="67" name="组合 20"/>
          <p:cNvGrpSpPr/>
          <p:nvPr/>
        </p:nvGrpSpPr>
        <p:grpSpPr bwMode="auto">
          <a:xfrm>
            <a:off x="1211313" y="4314773"/>
            <a:ext cx="9504383" cy="506329"/>
            <a:chOff x="383197" y="1293456"/>
            <a:chExt cx="11066040" cy="552407"/>
          </a:xfrm>
        </p:grpSpPr>
        <p:sp>
          <p:nvSpPr>
            <p:cNvPr id="68" name="文本框 22"/>
            <p:cNvSpPr txBox="1">
              <a:spLocks noChangeArrowheads="1"/>
            </p:cNvSpPr>
            <p:nvPr/>
          </p:nvSpPr>
          <p:spPr bwMode="auto">
            <a:xfrm>
              <a:off x="446833" y="1293456"/>
              <a:ext cx="11002404"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对于敢于目无法纪、以身试法的领导干部要严惩不贷</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69" name="直接连接符 68"/>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70" name="矩形 69"/>
          <p:cNvSpPr/>
          <p:nvPr/>
        </p:nvSpPr>
        <p:spPr>
          <a:xfrm>
            <a:off x="1342415" y="4639653"/>
            <a:ext cx="10340628" cy="418320"/>
          </a:xfrm>
          <a:prstGeom prst="rect">
            <a:avLst/>
          </a:prstGeom>
        </p:spPr>
        <p:txBody>
          <a:bodyPr wrap="square">
            <a:spAutoFit/>
          </a:bodyPr>
          <a:lstStyle/>
          <a:p>
            <a:pPr lvl="0" defTabSz="1218565">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对于“官德”败坏，甚至违法违纪的，要坚决予以查处，决不姑息。</a:t>
            </a:r>
            <a:endPar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71" name="组合 20"/>
          <p:cNvGrpSpPr/>
          <p:nvPr/>
        </p:nvGrpSpPr>
        <p:grpSpPr bwMode="auto">
          <a:xfrm>
            <a:off x="1211313" y="5182969"/>
            <a:ext cx="9526174" cy="461665"/>
            <a:chOff x="383197" y="1344906"/>
            <a:chExt cx="11091412" cy="503678"/>
          </a:xfrm>
        </p:grpSpPr>
        <p:sp>
          <p:nvSpPr>
            <p:cNvPr id="72" name="文本框 22"/>
            <p:cNvSpPr txBox="1">
              <a:spLocks noChangeArrowheads="1"/>
            </p:cNvSpPr>
            <p:nvPr/>
          </p:nvSpPr>
          <p:spPr bwMode="auto">
            <a:xfrm>
              <a:off x="472205" y="1344906"/>
              <a:ext cx="11002404"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每一个党员领导干部</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73" name="直接连接符 72"/>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74" name="矩形 73"/>
          <p:cNvSpPr/>
          <p:nvPr/>
        </p:nvSpPr>
        <p:spPr>
          <a:xfrm>
            <a:off x="1179492" y="5615414"/>
            <a:ext cx="10340628" cy="738664"/>
          </a:xfrm>
          <a:prstGeom prst="rect">
            <a:avLst/>
          </a:prstGeom>
        </p:spPr>
        <p:txBody>
          <a:bodyPr wrap="square">
            <a:spAutoFit/>
          </a:bodyPr>
          <a:lstStyle/>
          <a:p>
            <a:pPr lvl="0" defTabSz="1218565">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一定要自觉加强官德修养，在执政从政中把进取之心施于党和国家事业发展上，勇于拼搏； 把对权力的敬畏转化为对人民的敬意与尊重上，用对用好手中权力，更好地为人民谋利 益； 淡泊个人名利，把心思用在全心全意为人民服务上，在改革发展稳定中充分发挥先锋模范 作用，做到真心实意地不断推进科学发展，积极促进社会和谐，更好服务人民群众。</a:t>
            </a:r>
            <a:endPar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left)">
                                      <p:cBhvr>
                                        <p:cTn id="31" dur="500"/>
                                        <p:tgtEl>
                                          <p:spTgt spid="51"/>
                                        </p:tgtEl>
                                      </p:cBhvr>
                                    </p:animEffect>
                                  </p:childTnLst>
                                </p:cTn>
                              </p:par>
                              <p:par>
                                <p:cTn id="32" presetID="22" presetClass="entr" presetSubtype="8"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wipe(left)">
                                      <p:cBhvr>
                                        <p:cTn id="38" dur="500"/>
                                        <p:tgtEl>
                                          <p:spTgt spid="67"/>
                                        </p:tgtEl>
                                      </p:cBhvr>
                                    </p:animEffect>
                                  </p:childTnLst>
                                </p:cTn>
                              </p:par>
                            </p:childTnLst>
                          </p:cTn>
                        </p:par>
                        <p:par>
                          <p:cTn id="39" fill="hold">
                            <p:stCondLst>
                              <p:cond delay="1000"/>
                            </p:stCondLst>
                            <p:childTnLst>
                              <p:par>
                                <p:cTn id="40" presetID="23" presetClass="entr" presetSubtype="16" fill="hold" grpId="0" nodeType="afterEffect">
                                  <p:stCondLst>
                                    <p:cond delay="0"/>
                                  </p:stCondLst>
                                  <p:childTnLst>
                                    <p:set>
                                      <p:cBhvr>
                                        <p:cTn id="41" dur="1" fill="hold">
                                          <p:stCondLst>
                                            <p:cond delay="0"/>
                                          </p:stCondLst>
                                        </p:cTn>
                                        <p:tgtEl>
                                          <p:spTgt spid="70"/>
                                        </p:tgtEl>
                                        <p:attrNameLst>
                                          <p:attrName>style.visibility</p:attrName>
                                        </p:attrNameLst>
                                      </p:cBhvr>
                                      <p:to>
                                        <p:strVal val="visible"/>
                                      </p:to>
                                    </p:set>
                                    <p:anim calcmode="lin" valueType="num">
                                      <p:cBhvr>
                                        <p:cTn id="42" dur="500" fill="hold"/>
                                        <p:tgtEl>
                                          <p:spTgt spid="70"/>
                                        </p:tgtEl>
                                        <p:attrNameLst>
                                          <p:attrName>ppt_w</p:attrName>
                                        </p:attrNameLst>
                                      </p:cBhvr>
                                      <p:tavLst>
                                        <p:tav tm="0">
                                          <p:val>
                                            <p:fltVal val="0"/>
                                          </p:val>
                                        </p:tav>
                                        <p:tav tm="100000">
                                          <p:val>
                                            <p:strVal val="#ppt_w"/>
                                          </p:val>
                                        </p:tav>
                                      </p:tavLst>
                                    </p:anim>
                                    <p:anim calcmode="lin" valueType="num">
                                      <p:cBhvr>
                                        <p:cTn id="43" dur="500" fill="hold"/>
                                        <p:tgtEl>
                                          <p:spTgt spid="70"/>
                                        </p:tgtEl>
                                        <p:attrNameLst>
                                          <p:attrName>ppt_h</p:attrName>
                                        </p:attrNameLst>
                                      </p:cBhvr>
                                      <p:tavLst>
                                        <p:tav tm="0">
                                          <p:val>
                                            <p:fltVal val="0"/>
                                          </p:val>
                                        </p:tav>
                                        <p:tav tm="100000">
                                          <p:val>
                                            <p:strVal val="#ppt_h"/>
                                          </p:val>
                                        </p:tav>
                                      </p:tavLst>
                                    </p:anim>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ipe(left)">
                                      <p:cBhvr>
                                        <p:cTn id="47" dur="500"/>
                                        <p:tgtEl>
                                          <p:spTgt spid="71"/>
                                        </p:tgtEl>
                                      </p:cBhvr>
                                    </p:animEffect>
                                  </p:childTnLst>
                                </p:cTn>
                              </p:par>
                            </p:childTnLst>
                          </p:cTn>
                        </p:par>
                        <p:par>
                          <p:cTn id="48" fill="hold">
                            <p:stCondLst>
                              <p:cond delay="2000"/>
                            </p:stCondLst>
                            <p:childTnLst>
                              <p:par>
                                <p:cTn id="49" presetID="23" presetClass="entr" presetSubtype="16" fill="hold" grpId="0" nodeType="afterEffect">
                                  <p:stCondLst>
                                    <p:cond delay="0"/>
                                  </p:stCondLst>
                                  <p:childTnLst>
                                    <p:set>
                                      <p:cBhvr>
                                        <p:cTn id="50" dur="1" fill="hold">
                                          <p:stCondLst>
                                            <p:cond delay="0"/>
                                          </p:stCondLst>
                                        </p:cTn>
                                        <p:tgtEl>
                                          <p:spTgt spid="74"/>
                                        </p:tgtEl>
                                        <p:attrNameLst>
                                          <p:attrName>style.visibility</p:attrName>
                                        </p:attrNameLst>
                                      </p:cBhvr>
                                      <p:to>
                                        <p:strVal val="visible"/>
                                      </p:to>
                                    </p:set>
                                    <p:anim calcmode="lin" valueType="num">
                                      <p:cBhvr>
                                        <p:cTn id="51" dur="500" fill="hold"/>
                                        <p:tgtEl>
                                          <p:spTgt spid="74"/>
                                        </p:tgtEl>
                                        <p:attrNameLst>
                                          <p:attrName>ppt_w</p:attrName>
                                        </p:attrNameLst>
                                      </p:cBhvr>
                                      <p:tavLst>
                                        <p:tav tm="0">
                                          <p:val>
                                            <p:fltVal val="0"/>
                                          </p:val>
                                        </p:tav>
                                        <p:tav tm="100000">
                                          <p:val>
                                            <p:strVal val="#ppt_w"/>
                                          </p:val>
                                        </p:tav>
                                      </p:tavLst>
                                    </p:anim>
                                    <p:anim calcmode="lin" valueType="num">
                                      <p:cBhvr>
                                        <p:cTn id="52" dur="500" fill="hold"/>
                                        <p:tgtEl>
                                          <p:spTgt spid="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0" grpId="0"/>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1022326"/>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5010016" y="1269232"/>
            <a:ext cx="1899174" cy="1425958"/>
          </a:xfrm>
          <a:prstGeom prst="rect">
            <a:avLst/>
          </a:prstGeom>
        </p:spPr>
      </p:pic>
      <p:sp>
        <p:nvSpPr>
          <p:cNvPr id="13" name="矩形: 圆角 23"/>
          <p:cNvSpPr/>
          <p:nvPr/>
        </p:nvSpPr>
        <p:spPr>
          <a:xfrm>
            <a:off x="4613643" y="2908098"/>
            <a:ext cx="2953253" cy="40523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4" name="文本框 8"/>
          <p:cNvSpPr txBox="1"/>
          <p:nvPr/>
        </p:nvSpPr>
        <p:spPr>
          <a:xfrm>
            <a:off x="4699322" y="2833742"/>
            <a:ext cx="2953253" cy="553949"/>
          </a:xfrm>
          <a:prstGeom prst="rect">
            <a:avLst/>
          </a:prstGeom>
          <a:noFill/>
        </p:spPr>
        <p:txBody>
          <a:bodyPr wrap="square" lIns="121873" tIns="60936" rIns="121873" bIns="60936">
            <a:spAutoFit/>
          </a:bodyPr>
          <a:lstStyle>
            <a:defPPr>
              <a:defRPr lang="zh-CN"/>
            </a:defPPr>
            <a:lvl1pPr algn="ctr" fontAlgn="auto">
              <a:spcBef>
                <a:spcPts val="0"/>
              </a:spcBef>
              <a:spcAft>
                <a:spcPts val="0"/>
              </a:spcAft>
              <a:buFontTx/>
              <a:buNone/>
              <a:defRPr sz="3200" kern="0" spc="600">
                <a:solidFill>
                  <a:srgbClr val="C00000"/>
                </a:solidFill>
                <a:latin typeface="苏新诗毛糙体简" panose="040B0509000000000000" pitchFamily="81" charset="-122"/>
                <a:ea typeface="苏新诗毛糙体简" panose="040B0509000000000000" pitchFamily="81" charset="-122"/>
              </a:defRPr>
            </a:lvl1pPr>
          </a:lstStyle>
          <a:p>
            <a:r>
              <a:rPr lang="zh-CN" altLang="en-US" sz="280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rPr>
              <a:t>第二部分</a:t>
            </a:r>
            <a:endParaRPr lang="zh-CN" altLang="en-US" sz="280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5" name="TextBox 124"/>
          <p:cNvSpPr txBox="1"/>
          <p:nvPr/>
        </p:nvSpPr>
        <p:spPr bwMode="auto">
          <a:xfrm>
            <a:off x="1606550" y="3503000"/>
            <a:ext cx="9338664" cy="769441"/>
          </a:xfrm>
          <a:prstGeom prst="rect">
            <a:avLst/>
          </a:prstGeom>
          <a:noFill/>
        </p:spPr>
        <p:txBody>
          <a:bodyPr wrap="square">
            <a:spAutoFit/>
          </a:bodyPr>
          <a:lstStyle/>
          <a:p>
            <a:pPr algn="ctr"/>
            <a:r>
              <a:rPr lang="zh-CN" altLang="en-US" sz="44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思源黑体" panose="020B0500000000000000" pitchFamily="34" charset="-122"/>
                <a:ea typeface="思源黑体" panose="020B0500000000000000" pitchFamily="34" charset="-122"/>
                <a:sym typeface="思源黑体" panose="020B0500000000000000" pitchFamily="34" charset="-122"/>
              </a:rPr>
              <a:t>守纪律讲规矩，有权不可任性</a:t>
            </a:r>
            <a:endParaRPr lang="zh-CN" altLang="en-US" sz="44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6" name="组合 15"/>
          <p:cNvGrpSpPr/>
          <p:nvPr/>
        </p:nvGrpSpPr>
        <p:grpSpPr>
          <a:xfrm>
            <a:off x="355744" y="169831"/>
            <a:ext cx="4654272" cy="1200326"/>
            <a:chOff x="418837" y="-53353"/>
            <a:chExt cx="4654272" cy="1200326"/>
          </a:xfrm>
        </p:grpSpPr>
        <p:sp>
          <p:nvSpPr>
            <p:cNvPr id="17" name="文本框 1"/>
            <p:cNvSpPr txBox="1">
              <a:spLocks noChangeArrowheads="1"/>
            </p:cNvSpPr>
            <p:nvPr/>
          </p:nvSpPr>
          <p:spPr bwMode="auto">
            <a:xfrm>
              <a:off x="744595" y="408311"/>
              <a:ext cx="4328514"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9" rIns="91432"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defRPr/>
              </a:pPr>
              <a:r>
                <a:rPr lang="zh-CN" altLang="en-US"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rPr>
                <a:t>中华人民共和国</a:t>
              </a:r>
              <a:endPar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a:p>
              <a:pPr>
                <a:spcBef>
                  <a:spcPct val="0"/>
                </a:spcBef>
                <a:buNone/>
                <a:defRPr/>
              </a:pPr>
              <a:r>
                <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rPr>
                <a:t>The People's Republic of China</a:t>
              </a:r>
              <a:endPar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a:p>
              <a:pPr>
                <a:spcBef>
                  <a:spcPct val="0"/>
                </a:spcBef>
                <a:buNone/>
                <a:defRPr/>
              </a:pPr>
              <a:endParaRPr lang="zh-CN" altLang="en-US"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p:txBody>
        </p:sp>
        <p:pic>
          <p:nvPicPr>
            <p:cNvPr id="18" name="图片"/>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8837" y="-53353"/>
              <a:ext cx="651515" cy="9233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anim calcmode="lin" valueType="num">
                                      <p:cBhvr>
                                        <p:cTn id="17" dur="2000" fill="hold"/>
                                        <p:tgtEl>
                                          <p:spTgt spid="14"/>
                                        </p:tgtEl>
                                        <p:attrNameLst>
                                          <p:attrName>ppt_x</p:attrName>
                                        </p:attrNameLst>
                                      </p:cBhvr>
                                      <p:tavLst>
                                        <p:tav tm="0">
                                          <p:val>
                                            <p:strVal val="#ppt_x"/>
                                          </p:val>
                                        </p:tav>
                                        <p:tav tm="100000">
                                          <p:val>
                                            <p:strVal val="#ppt_x"/>
                                          </p:val>
                                        </p:tav>
                                      </p:tavLst>
                                    </p:anim>
                                    <p:anim calcmode="lin" valueType="num">
                                      <p:cBhvr>
                                        <p:cTn id="18" dur="20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守纪律讲规矩，有权不可任性</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262891" y="1455738"/>
            <a:ext cx="11445796" cy="4819378"/>
          </a:xfrm>
          <a:prstGeom prst="rect">
            <a:avLst/>
          </a:prstGeom>
          <a:effectLst>
            <a:outerShdw blurRad="50800" dist="38100" algn="l" rotWithShape="0">
              <a:prstClr val="black">
                <a:alpha val="40000"/>
              </a:prstClr>
            </a:outerShdw>
          </a:effectLst>
        </p:spPr>
      </p:pic>
      <p:sp>
        <p:nvSpPr>
          <p:cNvPr id="4" name="文本框 3"/>
          <p:cNvSpPr txBox="1"/>
          <p:nvPr/>
        </p:nvSpPr>
        <p:spPr>
          <a:xfrm>
            <a:off x="1938675" y="2039509"/>
            <a:ext cx="8601742" cy="769441"/>
          </a:xfrm>
          <a:prstGeom prst="rect">
            <a:avLst/>
          </a:prstGeom>
          <a:noFill/>
        </p:spPr>
        <p:txBody>
          <a:bodyPr vert="horz" wrap="square" rtlCol="0" anchor="ctr">
            <a:spAutoFit/>
          </a:bodyPr>
          <a:lstStyle/>
          <a:p>
            <a:pPr>
              <a:lnSpc>
                <a:spcPct val="150000"/>
              </a:lnSpc>
            </a:pPr>
            <a:r>
              <a:rPr lang="zh-CN" altLang="en-US" sz="3200" dirty="0">
                <a:latin typeface="思源黑体" panose="020B0500000000000000" pitchFamily="34" charset="-122"/>
                <a:ea typeface="思源黑体" panose="020B0500000000000000" pitchFamily="34" charset="-122"/>
                <a:cs typeface="+mn-ea"/>
                <a:sym typeface="思源黑体" panose="020B0500000000000000" pitchFamily="34" charset="-122"/>
              </a:rPr>
              <a:t> “欲知平直</a:t>
            </a:r>
            <a:r>
              <a:rPr lang="en-US" altLang="zh-CN" sz="32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3200" dirty="0">
                <a:latin typeface="思源黑体" panose="020B0500000000000000" pitchFamily="34" charset="-122"/>
                <a:ea typeface="思源黑体" panose="020B0500000000000000" pitchFamily="34" charset="-122"/>
                <a:cs typeface="+mn-ea"/>
                <a:sym typeface="思源黑体" panose="020B0500000000000000" pitchFamily="34" charset="-122"/>
              </a:rPr>
              <a:t>则必准绳； 欲知方圆</a:t>
            </a:r>
            <a:r>
              <a:rPr lang="en-US" altLang="zh-CN" sz="32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3200" dirty="0">
                <a:latin typeface="思源黑体" panose="020B0500000000000000" pitchFamily="34" charset="-122"/>
                <a:ea typeface="思源黑体" panose="020B0500000000000000" pitchFamily="34" charset="-122"/>
                <a:cs typeface="+mn-ea"/>
                <a:sym typeface="思源黑体" panose="020B0500000000000000" pitchFamily="34" charset="-122"/>
              </a:rPr>
              <a:t>则必规矩。”</a:t>
            </a:r>
            <a:endParaRPr lang="zh-CN" altLang="en-US" sz="32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0" name="平行四边形 9"/>
          <p:cNvSpPr/>
          <p:nvPr/>
        </p:nvSpPr>
        <p:spPr>
          <a:xfrm>
            <a:off x="1328257" y="3038000"/>
            <a:ext cx="9315065"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algn="ctr" defTabSz="457200">
              <a:defRPr/>
            </a:pPr>
            <a:endParaRPr lang="zh-CN" altLang="en-US"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1" name="文本框 10"/>
          <p:cNvSpPr txBox="1"/>
          <p:nvPr/>
        </p:nvSpPr>
        <p:spPr>
          <a:xfrm>
            <a:off x="2316460" y="3146620"/>
            <a:ext cx="8643691" cy="523220"/>
          </a:xfrm>
          <a:prstGeom prst="rect">
            <a:avLst/>
          </a:prstGeom>
          <a:noFill/>
        </p:spPr>
        <p:txBody>
          <a:bodyPr wrap="square" rtlCol="0">
            <a:spAutoFit/>
          </a:bodyPr>
          <a:lstStyle/>
          <a:p>
            <a:pPr defTabSz="457200">
              <a:defRPr/>
            </a:pPr>
            <a:r>
              <a:rPr lang="zh-CN" altLang="en-US" sz="2800"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纪律和规矩都是规范社会运行的行动指南和准则</a:t>
            </a:r>
            <a:endParaRPr lang="zh-CN" altLang="en-US" sz="28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2" name="组合 11"/>
          <p:cNvGrpSpPr/>
          <p:nvPr/>
        </p:nvGrpSpPr>
        <p:grpSpPr>
          <a:xfrm>
            <a:off x="1051244" y="2761407"/>
            <a:ext cx="1265216" cy="1189016"/>
            <a:chOff x="2042160" y="1569424"/>
            <a:chExt cx="1859576" cy="1859576"/>
          </a:xfrm>
        </p:grpSpPr>
        <p:sp>
          <p:nvSpPr>
            <p:cNvPr id="13" name="星形: 五角 10"/>
            <p:cNvSpPr/>
            <p:nvPr/>
          </p:nvSpPr>
          <p:spPr>
            <a:xfrm>
              <a:off x="2042160" y="1569424"/>
              <a:ext cx="1859576" cy="1859576"/>
            </a:xfrm>
            <a:prstGeom prst="star5">
              <a:avLst>
                <a:gd name="adj" fmla="val 28262"/>
                <a:gd name="hf" fmla="val 105146"/>
                <a:gd name="vf" fmla="val 110557"/>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21229" y="2197039"/>
              <a:ext cx="639342" cy="700108"/>
            </a:xfrm>
            <a:prstGeom prst="rect">
              <a:avLst/>
            </a:prstGeom>
          </p:spPr>
        </p:pic>
      </p:grpSp>
      <p:sp>
        <p:nvSpPr>
          <p:cNvPr id="15" name="矩形 14"/>
          <p:cNvSpPr/>
          <p:nvPr/>
        </p:nvSpPr>
        <p:spPr>
          <a:xfrm>
            <a:off x="1328257" y="3868297"/>
            <a:ext cx="10011508" cy="1384995"/>
          </a:xfrm>
          <a:prstGeom prst="rect">
            <a:avLst/>
          </a:prstGeom>
        </p:spPr>
        <p:txBody>
          <a:bodyPr wrap="square">
            <a:spAutoFit/>
          </a:bodyPr>
          <a:lstStyle/>
          <a:p>
            <a:pPr marL="285750" lvl="0" indent="-285750" defTabSz="1218565">
              <a:lnSpc>
                <a:spcPct val="150000"/>
              </a:lnSpc>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俗话说“闭门造车</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出门合辙”</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不守规矩</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必有倾覆之虞。</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lnSpc>
                <a:spcPct val="150000"/>
              </a:lnSpc>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作为一个拥有众多党员的世界最大执政党</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我们党 在</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90</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多年的艰难求索中</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许多行之有效的规矩</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无不是一代又一代共产党人探索、试错和创新 的结晶</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无不是奋斗智慧、经验得失的积淀</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有些规矩</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还是付出惨重代价后痛定思痛总结形成 的。</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lnSpc>
                <a:spcPct val="150000"/>
              </a:lnSpc>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无论是血雨腥风的革命战争岁月</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还是激情澎湃的改革发展年代</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党员是否讲纪律守规矩</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 </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直接关乎党的事业的兴衰成败。</a:t>
            </a:r>
            <a:endPar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1500"/>
                                            <p:tgtEl>
                                              <p:spTgt spid="4"/>
                                            </p:tgtEl>
                                          </p:cBhvr>
                                        </p:animEffect>
                                      </p:childTnLst>
                                    </p:cTn>
                                  </p:par>
                                </p:childTnLst>
                              </p:cTn>
                            </p:par>
                            <p:par>
                              <p:cTn id="12" fill="hold">
                                <p:stCondLst>
                                  <p:cond delay="1000"/>
                                </p:stCondLst>
                                <p:childTnLst>
                                  <p:par>
                                    <p:cTn id="13" presetID="49" presetClass="entr" presetSubtype="0" decel="10000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 calcmode="lin" valueType="num">
                                          <p:cBhvr>
                                            <p:cTn id="17" dur="500" fill="hold"/>
                                            <p:tgtEl>
                                              <p:spTgt spid="12"/>
                                            </p:tgtEl>
                                            <p:attrNameLst>
                                              <p:attrName>style.rotation</p:attrName>
                                            </p:attrNameLst>
                                          </p:cBhvr>
                                          <p:tavLst>
                                            <p:tav tm="0">
                                              <p:val>
                                                <p:fltVal val="360"/>
                                              </p:val>
                                            </p:tav>
                                            <p:tav tm="100000">
                                              <p:val>
                                                <p:fltVal val="0"/>
                                              </p:val>
                                            </p:tav>
                                          </p:tavLst>
                                        </p:anim>
                                        <p:animEffect transition="in" filter="fade">
                                          <p:cBhvr>
                                            <p:cTn id="18" dur="500"/>
                                            <p:tgtEl>
                                              <p:spTgt spid="12"/>
                                            </p:tgtEl>
                                          </p:cBhvr>
                                        </p:animEffect>
                                      </p:childTnLst>
                                    </p:cTn>
                                  </p:par>
                                </p:childTnLst>
                              </p:cTn>
                            </p:par>
                            <p:par>
                              <p:cTn id="19" fill="hold">
                                <p:stCondLst>
                                  <p:cond delay="1500"/>
                                </p:stCondLst>
                                <p:childTnLst>
                                  <p:par>
                                    <p:cTn id="20" presetID="2" presetClass="entr" presetSubtype="2" fill="hold" grpId="0" nodeType="afterEffect" p14:presetBounceEnd="48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8000">
                                          <p:cBhvr additive="base">
                                            <p:cTn id="22" dur="500" fill="hold"/>
                                            <p:tgtEl>
                                              <p:spTgt spid="10"/>
                                            </p:tgtEl>
                                            <p:attrNameLst>
                                              <p:attrName>ppt_x</p:attrName>
                                            </p:attrNameLst>
                                          </p:cBhvr>
                                          <p:tavLst>
                                            <p:tav tm="0">
                                              <p:val>
                                                <p:strVal val="1+#ppt_w/2"/>
                                              </p:val>
                                            </p:tav>
                                            <p:tav tm="100000">
                                              <p:val>
                                                <p:strVal val="#ppt_x"/>
                                              </p:val>
                                            </p:tav>
                                          </p:tavLst>
                                        </p:anim>
                                        <p:anim calcmode="lin" valueType="num" p14:bounceEnd="48000">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 calcmode="lin" valueType="num">
                                          <p:cBhvr>
                                            <p:cTn id="2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1"/>
                                            </p:tgtEl>
                                          </p:cBhvr>
                                        </p:animEffect>
                                      </p:childTnLst>
                                    </p:cTn>
                                  </p:par>
                                </p:childTnLst>
                              </p:cTn>
                            </p:par>
                            <p:par>
                              <p:cTn id="31" fill="hold">
                                <p:stCondLst>
                                  <p:cond delay="4250"/>
                                </p:stCondLst>
                                <p:childTnLst>
                                  <p:par>
                                    <p:cTn id="32" presetID="23" presetClass="entr" presetSubtype="16"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1500"/>
                                            <p:tgtEl>
                                              <p:spTgt spid="4"/>
                                            </p:tgtEl>
                                          </p:cBhvr>
                                        </p:animEffect>
                                      </p:childTnLst>
                                    </p:cTn>
                                  </p:par>
                                </p:childTnLst>
                              </p:cTn>
                            </p:par>
                            <p:par>
                              <p:cTn id="12" fill="hold">
                                <p:stCondLst>
                                  <p:cond delay="1000"/>
                                </p:stCondLst>
                                <p:childTnLst>
                                  <p:par>
                                    <p:cTn id="13" presetID="49" presetClass="entr" presetSubtype="0" decel="10000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 calcmode="lin" valueType="num">
                                          <p:cBhvr>
                                            <p:cTn id="17" dur="500" fill="hold"/>
                                            <p:tgtEl>
                                              <p:spTgt spid="12"/>
                                            </p:tgtEl>
                                            <p:attrNameLst>
                                              <p:attrName>style.rotation</p:attrName>
                                            </p:attrNameLst>
                                          </p:cBhvr>
                                          <p:tavLst>
                                            <p:tav tm="0">
                                              <p:val>
                                                <p:fltVal val="360"/>
                                              </p:val>
                                            </p:tav>
                                            <p:tav tm="100000">
                                              <p:val>
                                                <p:fltVal val="0"/>
                                              </p:val>
                                            </p:tav>
                                          </p:tavLst>
                                        </p:anim>
                                        <p:animEffect transition="in" filter="fade">
                                          <p:cBhvr>
                                            <p:cTn id="18" dur="500"/>
                                            <p:tgtEl>
                                              <p:spTgt spid="12"/>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 calcmode="lin" valueType="num">
                                          <p:cBhvr>
                                            <p:cTn id="2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1"/>
                                            </p:tgtEl>
                                          </p:cBhvr>
                                        </p:animEffect>
                                      </p:childTnLst>
                                    </p:cTn>
                                  </p:par>
                                </p:childTnLst>
                              </p:cTn>
                            </p:par>
                            <p:par>
                              <p:cTn id="31" fill="hold">
                                <p:stCondLst>
                                  <p:cond delay="4250"/>
                                </p:stCondLst>
                                <p:childTnLst>
                                  <p:par>
                                    <p:cTn id="32" presetID="23" presetClass="entr" presetSubtype="16"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536654" y="1394076"/>
            <a:ext cx="11445796" cy="5221640"/>
          </a:xfrm>
          <a:prstGeom prst="rect">
            <a:avLst/>
          </a:prstGeom>
          <a:effectLst>
            <a:outerShdw blurRad="50800" dist="38100" algn="l" rotWithShape="0">
              <a:prstClr val="black">
                <a:alpha val="40000"/>
              </a:prstClr>
            </a:outerShdw>
          </a:effectLst>
        </p:spPr>
      </p:pic>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守纪律讲规矩，有权不可任性</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文本框 6"/>
          <p:cNvSpPr txBox="1"/>
          <p:nvPr/>
        </p:nvSpPr>
        <p:spPr>
          <a:xfrm>
            <a:off x="1553926" y="2094777"/>
            <a:ext cx="9226061" cy="923330"/>
          </a:xfrm>
          <a:prstGeom prst="rect">
            <a:avLst/>
          </a:prstGeom>
          <a:noFill/>
        </p:spPr>
        <p:txBody>
          <a:bodyPr vert="horz" wrap="square" rtlCol="0" anchor="ctr">
            <a:spAutoFit/>
          </a:bodyPr>
          <a:lstStyle/>
          <a:p>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中国共产党最宝贵的品质</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不仅在于始终和人民在一起</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还在于始终以严明的组织纪律做坚强保证</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确保我们党不变质不走偏。无论是党章这个全党必须遵循的总章程、总规矩</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还是政治纪律这个全党在政治方向、政治立场、政治言论、政治行动方面必须遵守的刚性约束；</a:t>
            </a:r>
            <a:endPar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8" name="标题 1"/>
          <p:cNvSpPr txBox="1"/>
          <p:nvPr/>
        </p:nvSpPr>
        <p:spPr>
          <a:xfrm>
            <a:off x="2411424" y="3048626"/>
            <a:ext cx="6452483" cy="325094"/>
          </a:xfrm>
          <a:prstGeom prst="rect">
            <a:avLst/>
          </a:prstGeom>
        </p:spPr>
        <p:txBody>
          <a:bodyPr>
            <a:noAutofit/>
          </a:bodyPr>
          <a:lstStyle>
            <a:lvl1pPr algn="l" defTabSz="1219200" rtl="0" eaLnBrk="1" latinLnBrk="0" hangingPunct="1">
              <a:spcBef>
                <a:spcPct val="0"/>
              </a:spcBef>
              <a:buNone/>
              <a:defRPr sz="2000" b="1" kern="1200">
                <a:blipFill dpi="0" rotWithShape="1">
                  <a:blip r:embed="rId2">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charset="-122"/>
                <a:ea typeface="微软雅黑" panose="020B0503020204020204" charset="-122"/>
                <a:cs typeface="+mj-cs"/>
              </a:defRPr>
            </a:lvl1pPr>
          </a:lstStyle>
          <a:p>
            <a:pPr lvl="0">
              <a:defRPr/>
            </a:pPr>
            <a:r>
              <a:rPr lang="zh-CN" altLang="en-US" sz="4400" b="0" dirty="0">
                <a:solidFill>
                  <a:srgbClr val="D60000"/>
                </a:solidFill>
                <a:effectLst>
                  <a:glow rad="101600">
                    <a:prstClr val="white">
                      <a:alpha val="60000"/>
                    </a:prstClr>
                  </a:glow>
                </a:effectLst>
                <a:latin typeface="思源黑体" panose="020B0500000000000000" pitchFamily="34" charset="-122"/>
                <a:ea typeface="思源黑体" panose="020B0500000000000000" pitchFamily="34" charset="-122"/>
                <a:cs typeface="+mn-ea"/>
                <a:sym typeface="思源黑体" panose="020B0500000000000000" pitchFamily="34" charset="-122"/>
              </a:rPr>
              <a:t>无论</a:t>
            </a:r>
            <a:endParaRPr kumimoji="0" lang="zh-CN" altLang="en-US" sz="4400" b="0" i="0" u="none" strike="noStrike" kern="1200" cap="none" spc="0" normalizeH="0" baseline="0" noProof="0" dirty="0">
              <a:ln>
                <a:noFill/>
              </a:ln>
              <a:solidFill>
                <a:srgbClr val="D60000"/>
              </a:solidFill>
              <a:effectLst>
                <a:glow rad="101600">
                  <a:prstClr val="white">
                    <a:alpha val="60000"/>
                  </a:prstClr>
                </a:glow>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9" name="矩形 8"/>
          <p:cNvSpPr/>
          <p:nvPr/>
        </p:nvSpPr>
        <p:spPr>
          <a:xfrm>
            <a:off x="3663708" y="3207663"/>
            <a:ext cx="10011508" cy="584775"/>
          </a:xfrm>
          <a:prstGeom prst="rect">
            <a:avLst/>
          </a:prstGeom>
        </p:spPr>
        <p:txBody>
          <a:bodyPr wrap="square">
            <a:spAutoFit/>
          </a:bodyPr>
          <a:lstStyle/>
          <a:p>
            <a:pPr lvl="0" defTabSz="1218565">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是党员、干部必须遵守的国法</a:t>
            </a:r>
            <a:r>
              <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还是作为</a:t>
            </a:r>
            <a:endPar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defTabSz="1218565">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党的优良传统和工作惯例的党内规矩；</a:t>
            </a:r>
            <a:endPar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0" name="标题 1"/>
          <p:cNvSpPr txBox="1"/>
          <p:nvPr/>
        </p:nvSpPr>
        <p:spPr>
          <a:xfrm>
            <a:off x="2411423" y="3821775"/>
            <a:ext cx="6452483" cy="325094"/>
          </a:xfrm>
          <a:prstGeom prst="rect">
            <a:avLst/>
          </a:prstGeom>
        </p:spPr>
        <p:txBody>
          <a:bodyPr>
            <a:noAutofit/>
          </a:bodyPr>
          <a:lstStyle>
            <a:lvl1pPr algn="l" defTabSz="1219200" rtl="0" eaLnBrk="1" latinLnBrk="0" hangingPunct="1">
              <a:spcBef>
                <a:spcPct val="0"/>
              </a:spcBef>
              <a:buNone/>
              <a:defRPr sz="2000" b="1" kern="1200">
                <a:blipFill dpi="0" rotWithShape="1">
                  <a:blip r:embed="rId2">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charset="-122"/>
                <a:ea typeface="微软雅黑" panose="020B0503020204020204" charset="-122"/>
                <a:cs typeface="+mj-cs"/>
              </a:defRPr>
            </a:lvl1pPr>
          </a:lstStyle>
          <a:p>
            <a:pPr lvl="0">
              <a:defRPr/>
            </a:pPr>
            <a:r>
              <a:rPr lang="zh-CN" altLang="en-US" sz="4400" b="0" dirty="0">
                <a:solidFill>
                  <a:srgbClr val="D60000"/>
                </a:solidFill>
                <a:effectLst>
                  <a:glow rad="101600">
                    <a:prstClr val="white">
                      <a:alpha val="60000"/>
                    </a:prstClr>
                  </a:glow>
                </a:effectLst>
                <a:latin typeface="思源黑体" panose="020B0500000000000000" pitchFamily="34" charset="-122"/>
                <a:ea typeface="思源黑体" panose="020B0500000000000000" pitchFamily="34" charset="-122"/>
                <a:cs typeface="+mn-ea"/>
                <a:sym typeface="思源黑体" panose="020B0500000000000000" pitchFamily="34" charset="-122"/>
              </a:rPr>
              <a:t>无论</a:t>
            </a:r>
            <a:endParaRPr kumimoji="0" lang="zh-CN" altLang="en-US" sz="4400" b="0" i="0" u="none" strike="noStrike" kern="1200" cap="none" spc="0" normalizeH="0" baseline="0" noProof="0" dirty="0">
              <a:ln>
                <a:noFill/>
              </a:ln>
              <a:solidFill>
                <a:srgbClr val="D60000"/>
              </a:solidFill>
              <a:effectLst>
                <a:glow rad="101600">
                  <a:prstClr val="white">
                    <a:alpha val="60000"/>
                  </a:prstClr>
                </a:glow>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3" name="矩形 12"/>
          <p:cNvSpPr/>
          <p:nvPr/>
        </p:nvSpPr>
        <p:spPr>
          <a:xfrm>
            <a:off x="3663708" y="3948106"/>
            <a:ext cx="5867153" cy="584775"/>
          </a:xfrm>
          <a:prstGeom prst="rect">
            <a:avLst/>
          </a:prstGeom>
        </p:spPr>
        <p:txBody>
          <a:bodyPr wrap="square">
            <a:spAutoFit/>
          </a:bodyPr>
          <a:lstStyle/>
          <a:p>
            <a:pPr lvl="0" defTabSz="1218565">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是成文的刚性规矩</a:t>
            </a:r>
            <a:r>
              <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还是未明文列入纪律的自我约束规矩</a:t>
            </a:r>
            <a:r>
              <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都是管党治党的重要财富</a:t>
            </a:r>
            <a:r>
              <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都需要全党长期坚持并自觉遵循。</a:t>
            </a:r>
            <a:endPar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15" name="PA-1022146"/>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29218" r="29218"/>
          <a:stretch>
            <a:fillRect/>
          </a:stretch>
        </p:blipFill>
        <p:spPr>
          <a:xfrm>
            <a:off x="-72246" y="2369288"/>
            <a:ext cx="2630435" cy="4219081"/>
          </a:xfrm>
          <a:prstGeom prst="rect">
            <a:avLst/>
          </a:prstGeom>
        </p:spPr>
      </p:pic>
      <p:sp>
        <p:nvSpPr>
          <p:cNvPr id="16" name="矩形 15"/>
          <p:cNvSpPr/>
          <p:nvPr/>
        </p:nvSpPr>
        <p:spPr>
          <a:xfrm>
            <a:off x="2926695" y="4755203"/>
            <a:ext cx="7853291" cy="929346"/>
          </a:xfrm>
          <a:prstGeom prst="rect">
            <a:avLst/>
          </a:prstGeom>
          <a:noFill/>
          <a:ln w="57150"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7" name="TextBox 42"/>
          <p:cNvSpPr txBox="1">
            <a:spLocks noChangeArrowheads="1"/>
          </p:cNvSpPr>
          <p:nvPr/>
        </p:nvSpPr>
        <p:spPr bwMode="auto">
          <a:xfrm>
            <a:off x="3154709" y="4804377"/>
            <a:ext cx="73972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algn="just">
              <a:spcBef>
                <a:spcPct val="0"/>
              </a:spcBef>
              <a:buNone/>
            </a:pPr>
            <a:r>
              <a:rPr lang="zh-CN" altLang="en-US" sz="16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rPr>
              <a:t>总之</a:t>
            </a:r>
            <a:r>
              <a:rPr lang="en-US" altLang="zh-CN" sz="16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rPr>
              <a:t>党内规矩是刚性和软性的合集</a:t>
            </a:r>
            <a:r>
              <a:rPr lang="en-US" altLang="zh-CN" sz="16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rPr>
              <a:t>既包括党纪国法这样 的“硬约束”</a:t>
            </a:r>
            <a:r>
              <a:rPr lang="en-US" altLang="zh-CN" sz="16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rPr>
              <a:t>也包括党的优良传统、工作惯例等未成文的“老理儿”。没有纪律和规矩作 保证</a:t>
            </a:r>
            <a:r>
              <a:rPr lang="en-US" altLang="zh-CN" sz="16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rPr>
              <a:t>全面从严治党只是空中楼阁。 </a:t>
            </a:r>
            <a:endParaRPr lang="zh-CN" altLang="en-US" sz="16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1500"/>
                                        <p:tgtEl>
                                          <p:spTgt spid="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2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par>
                          <p:cTn id="25" fill="hold">
                            <p:stCondLst>
                              <p:cond delay="2500"/>
                            </p:stCondLst>
                            <p:childTnLst>
                              <p:par>
                                <p:cTn id="26" presetID="2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21" presetClass="entr" presetSubtype="1"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heel(1)">
                                      <p:cBhvr>
                                        <p:cTn id="33" dur="500"/>
                                        <p:tgtEl>
                                          <p:spTgt spid="16"/>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P spid="16" grpId="0" animBg="1"/>
      <p:bldP spid="1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守纪律讲规矩，有权不可任性</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 name="文本框 8"/>
          <p:cNvSpPr txBox="1">
            <a:spLocks noChangeArrowheads="1"/>
          </p:cNvSpPr>
          <p:nvPr/>
        </p:nvSpPr>
        <p:spPr bwMode="auto">
          <a:xfrm>
            <a:off x="1392554" y="1427154"/>
            <a:ext cx="5633056" cy="49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eaLnBrk="1" hangingPunct="1">
              <a:defRPr/>
            </a:pPr>
            <a:r>
              <a:rPr lang="zh-CN" altLang="en-US" sz="24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党的十八大以来</a:t>
            </a:r>
            <a:endParaRPr kumimoji="0" lang="zh-CN" altLang="en-US" sz="24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4" name="组合 3"/>
          <p:cNvGrpSpPr/>
          <p:nvPr/>
        </p:nvGrpSpPr>
        <p:grpSpPr>
          <a:xfrm>
            <a:off x="856586" y="1408994"/>
            <a:ext cx="492394" cy="492394"/>
            <a:chOff x="4447646" y="1939466"/>
            <a:chExt cx="492394" cy="492394"/>
          </a:xfrm>
        </p:grpSpPr>
        <p:sp>
          <p:nvSpPr>
            <p:cNvPr id="5" name="椭圆 4"/>
            <p:cNvSpPr/>
            <p:nvPr/>
          </p:nvSpPr>
          <p:spPr>
            <a:xfrm>
              <a:off x="4447646" y="1939466"/>
              <a:ext cx="492394" cy="492394"/>
            </a:xfrm>
            <a:prstGeom prst="ellipse">
              <a:avLst/>
            </a:prstGeom>
            <a:solidFill>
              <a:srgbClr val="C00000"/>
            </a:solidFill>
            <a:ln w="190500" cap="flat" cmpd="sng" algn="ctr">
              <a:solidFill>
                <a:schemeClr val="accent2">
                  <a:lumMod val="75000"/>
                  <a:alpha val="30000"/>
                </a:schemeClr>
              </a:solid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rPr>
                <a:t> </a:t>
              </a:r>
              <a:endParaRPr kumimoji="0" lang="zh-CN" altLang="en-US" sz="2800" b="1"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583767" y="2067545"/>
              <a:ext cx="220150" cy="226555"/>
            </a:xfrm>
            <a:prstGeom prst="rect">
              <a:avLst/>
            </a:prstGeom>
          </p:spPr>
        </p:pic>
      </p:grpSp>
      <p:sp>
        <p:nvSpPr>
          <p:cNvPr id="7" name="矩形 6"/>
          <p:cNvSpPr/>
          <p:nvPr/>
        </p:nvSpPr>
        <p:spPr>
          <a:xfrm>
            <a:off x="616080" y="2141572"/>
            <a:ext cx="10380166" cy="1680151"/>
          </a:xfrm>
          <a:prstGeom prst="rect">
            <a:avLst/>
          </a:prstGeom>
          <a:solidFill>
            <a:schemeClr val="bg1"/>
          </a:solidFill>
          <a:ln w="63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8" name="矩形 7"/>
          <p:cNvSpPr/>
          <p:nvPr/>
        </p:nvSpPr>
        <p:spPr>
          <a:xfrm>
            <a:off x="856586" y="2311592"/>
            <a:ext cx="10139660" cy="1384995"/>
          </a:xfrm>
          <a:prstGeom prst="rect">
            <a:avLst/>
          </a:prstGeom>
        </p:spPr>
        <p:txBody>
          <a:bodyPr wrap="square">
            <a:spAutoFit/>
          </a:bodyPr>
          <a:lstStyle/>
          <a:p>
            <a:pPr lvl="0">
              <a:lnSpc>
                <a:spcPct val="150000"/>
              </a:lnSpc>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习总书记强调要大力加强包括党章党纪、法律法规等在内的制度建设</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 </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增强制度执行力</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坚决维护制度的严肃性和权威性。在党的十八大通过新修订的党章不久</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习总书记即要求全党认真学习党章、严格遵守党章</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总书记强调</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没有规矩</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不成方圆。党章就是党的根本大法</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是全党必须遵循的总规矩。”此后无论是到各地考察还是在中央主持会议</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 </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习总书记在多个场合反复强调党员领导干部要守纪律讲规矩。</a:t>
            </a:r>
            <a:endParaRPr lang="zh-CN" altLang="en-US" sz="105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9" name="文本框 8"/>
          <p:cNvSpPr txBox="1">
            <a:spLocks noChangeArrowheads="1"/>
          </p:cNvSpPr>
          <p:nvPr/>
        </p:nvSpPr>
        <p:spPr bwMode="auto">
          <a:xfrm>
            <a:off x="1392554" y="4056400"/>
            <a:ext cx="5633056" cy="49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eaLnBrk="1" hangingPunct="1">
              <a:defRPr/>
            </a:pPr>
            <a:r>
              <a:rPr lang="zh-CN" altLang="en-US" sz="24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总书记指出</a:t>
            </a:r>
            <a:endParaRPr kumimoji="0" lang="zh-CN" altLang="en-US" sz="24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0" name="组合 9"/>
          <p:cNvGrpSpPr/>
          <p:nvPr/>
        </p:nvGrpSpPr>
        <p:grpSpPr>
          <a:xfrm>
            <a:off x="856586" y="4038240"/>
            <a:ext cx="492394" cy="492394"/>
            <a:chOff x="4447646" y="1939466"/>
            <a:chExt cx="492394" cy="492394"/>
          </a:xfrm>
        </p:grpSpPr>
        <p:sp>
          <p:nvSpPr>
            <p:cNvPr id="11" name="椭圆 10"/>
            <p:cNvSpPr/>
            <p:nvPr/>
          </p:nvSpPr>
          <p:spPr>
            <a:xfrm>
              <a:off x="4447646" y="1939466"/>
              <a:ext cx="492394" cy="492394"/>
            </a:xfrm>
            <a:prstGeom prst="ellipse">
              <a:avLst/>
            </a:prstGeom>
            <a:solidFill>
              <a:srgbClr val="C00000"/>
            </a:solidFill>
            <a:ln w="190500" cap="flat" cmpd="sng" algn="ctr">
              <a:solidFill>
                <a:schemeClr val="accent2">
                  <a:lumMod val="75000"/>
                  <a:alpha val="30000"/>
                </a:schemeClr>
              </a:solid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rPr>
                <a:t> </a:t>
              </a:r>
              <a:endParaRPr kumimoji="0" lang="zh-CN" altLang="en-US" sz="2800" b="1"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583767" y="2067545"/>
              <a:ext cx="220150" cy="226555"/>
            </a:xfrm>
            <a:prstGeom prst="rect">
              <a:avLst/>
            </a:prstGeom>
          </p:spPr>
        </p:pic>
      </p:grpSp>
      <p:sp>
        <p:nvSpPr>
          <p:cNvPr id="13" name="矩形 12"/>
          <p:cNvSpPr/>
          <p:nvPr/>
        </p:nvSpPr>
        <p:spPr>
          <a:xfrm>
            <a:off x="616079" y="4719061"/>
            <a:ext cx="10808677" cy="1482448"/>
          </a:xfrm>
          <a:prstGeom prst="rect">
            <a:avLst/>
          </a:prstGeom>
          <a:solidFill>
            <a:schemeClr val="bg1"/>
          </a:solidFill>
          <a:ln w="63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4" name="矩形 13"/>
          <p:cNvSpPr/>
          <p:nvPr/>
        </p:nvSpPr>
        <p:spPr>
          <a:xfrm>
            <a:off x="856586" y="4889080"/>
            <a:ext cx="10139660" cy="1016945"/>
          </a:xfrm>
          <a:prstGeom prst="rect">
            <a:avLst/>
          </a:prstGeom>
        </p:spPr>
        <p:txBody>
          <a:bodyPr wrap="square">
            <a:spAutoFit/>
          </a:bodyPr>
          <a:lstStyle/>
          <a:p>
            <a:pPr lvl="0">
              <a:lnSpc>
                <a:spcPct val="150000"/>
              </a:lnSpc>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“领导干部要把 深入改进作风与加强党性修养结合起来</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自觉讲诚信、懂规矩、守纪律</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襟怀坦白、言行一致</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 </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心存敬畏、手握戒尺</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对党忠诚老实</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对群众忠诚老实</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做到台上台下一种表现</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任何时候、任何情况下都不越界、越轨”“要加强对党员、干部特别是领导干部的教育</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让大家都明白哪 些事能做、哪些事不能做</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哪些事该这样做、哪些事该那样做</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自觉按原则、按规矩办事”。</a:t>
            </a:r>
            <a:endParaRPr lang="zh-CN" altLang="en-US" sz="105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3" presetClass="entr" presetSubtype="528" fill="hold" grpId="0" nodeType="withEffect">
                                  <p:stCondLst>
                                    <p:cond delay="2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2" presetClass="entr" presetSubtype="2"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par>
                          <p:cTn id="25" fill="hold">
                            <p:stCondLst>
                              <p:cond delay="1000"/>
                            </p:stCondLst>
                            <p:childTnLst>
                              <p:par>
                                <p:cTn id="26" presetID="49" presetClass="entr" presetSubtype="0" decel="10000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 calcmode="lin" valueType="num">
                                      <p:cBhvr>
                                        <p:cTn id="30" dur="500" fill="hold"/>
                                        <p:tgtEl>
                                          <p:spTgt spid="10"/>
                                        </p:tgtEl>
                                        <p:attrNameLst>
                                          <p:attrName>style.rotation</p:attrName>
                                        </p:attrNameLst>
                                      </p:cBhvr>
                                      <p:tavLst>
                                        <p:tav tm="0">
                                          <p:val>
                                            <p:fltVal val="360"/>
                                          </p:val>
                                        </p:tav>
                                        <p:tav tm="100000">
                                          <p:val>
                                            <p:fltVal val="0"/>
                                          </p:val>
                                        </p:tav>
                                      </p:tavLst>
                                    </p:anim>
                                    <p:animEffect transition="in" filter="fade">
                                      <p:cBhvr>
                                        <p:cTn id="31" dur="500"/>
                                        <p:tgtEl>
                                          <p:spTgt spid="10"/>
                                        </p:tgtEl>
                                      </p:cBhvr>
                                    </p:animEffect>
                                  </p:childTnLst>
                                </p:cTn>
                              </p:par>
                              <p:par>
                                <p:cTn id="32" presetID="23" presetClass="entr" presetSubtype="528" fill="hold" grpId="0" nodeType="withEffect">
                                  <p:stCondLst>
                                    <p:cond delay="20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ppt_x</p:attrName>
                                        </p:attrNameLst>
                                      </p:cBhvr>
                                      <p:tavLst>
                                        <p:tav tm="0">
                                          <p:val>
                                            <p:fltVal val="0.5"/>
                                          </p:val>
                                        </p:tav>
                                        <p:tav tm="100000">
                                          <p:val>
                                            <p:strVal val="#ppt_x"/>
                                          </p:val>
                                        </p:tav>
                                      </p:tavLst>
                                    </p:anim>
                                    <p:anim calcmode="lin" valueType="num">
                                      <p:cBhvr>
                                        <p:cTn id="37" dur="500" fill="hold"/>
                                        <p:tgtEl>
                                          <p:spTgt spid="9"/>
                                        </p:tgtEl>
                                        <p:attrNameLst>
                                          <p:attrName>ppt_y</p:attrName>
                                        </p:attrNameLst>
                                      </p:cBhvr>
                                      <p:tavLst>
                                        <p:tav tm="0">
                                          <p:val>
                                            <p:fltVal val="0.5"/>
                                          </p:val>
                                        </p:tav>
                                        <p:tav tm="100000">
                                          <p:val>
                                            <p:strVal val="#ppt_y"/>
                                          </p:val>
                                        </p:tav>
                                      </p:tavLst>
                                    </p:anim>
                                  </p:childTnLst>
                                </p:cTn>
                              </p:par>
                            </p:childTnLst>
                          </p:cTn>
                        </p:par>
                        <p:par>
                          <p:cTn id="38" fill="hold">
                            <p:stCondLst>
                              <p:cond delay="1500"/>
                            </p:stCondLst>
                            <p:childTnLst>
                              <p:par>
                                <p:cTn id="39" presetID="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2" presetClass="entr" presetSubtype="2"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right)">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9" grpId="0"/>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守纪律讲规矩，有权不可任性</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 name="平行四边形 8"/>
          <p:cNvSpPr/>
          <p:nvPr/>
        </p:nvSpPr>
        <p:spPr>
          <a:xfrm>
            <a:off x="909157" y="1746738"/>
            <a:ext cx="10262935" cy="830619"/>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algn="ctr" defTabSz="457200">
              <a:defRPr/>
            </a:pPr>
            <a:endParaRPr lang="zh-CN" altLang="en-US"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0" name="组合 9"/>
          <p:cNvGrpSpPr/>
          <p:nvPr/>
        </p:nvGrpSpPr>
        <p:grpSpPr>
          <a:xfrm>
            <a:off x="632143" y="1388340"/>
            <a:ext cx="1513179" cy="1378305"/>
            <a:chOff x="2042160" y="1569424"/>
            <a:chExt cx="1859576" cy="1859576"/>
          </a:xfrm>
        </p:grpSpPr>
        <p:sp>
          <p:nvSpPr>
            <p:cNvPr id="11" name="星形: 五角 10"/>
            <p:cNvSpPr/>
            <p:nvPr/>
          </p:nvSpPr>
          <p:spPr>
            <a:xfrm>
              <a:off x="2042160" y="1569424"/>
              <a:ext cx="1859576" cy="1859576"/>
            </a:xfrm>
            <a:prstGeom prst="star5">
              <a:avLst>
                <a:gd name="adj" fmla="val 27993"/>
                <a:gd name="hf" fmla="val 105146"/>
                <a:gd name="vf" fmla="val 110557"/>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631061" y="2197039"/>
              <a:ext cx="619678" cy="700108"/>
            </a:xfrm>
            <a:prstGeom prst="rect">
              <a:avLst/>
            </a:prstGeom>
          </p:spPr>
        </p:pic>
      </p:grpSp>
      <p:sp>
        <p:nvSpPr>
          <p:cNvPr id="13" name="文本框 12"/>
          <p:cNvSpPr txBox="1"/>
          <p:nvPr/>
        </p:nvSpPr>
        <p:spPr>
          <a:xfrm>
            <a:off x="2145322" y="1853524"/>
            <a:ext cx="8643691" cy="646331"/>
          </a:xfrm>
          <a:prstGeom prst="rect">
            <a:avLst/>
          </a:prstGeom>
          <a:noFill/>
        </p:spPr>
        <p:txBody>
          <a:bodyPr wrap="square" rtlCol="0">
            <a:spAutoFit/>
          </a:bodyPr>
          <a:lstStyle/>
          <a:p>
            <a:pPr defTabSz="457200">
              <a:defRPr/>
            </a:pPr>
            <a:r>
              <a:rPr lang="zh-CN" altLang="en-US"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在谈到如何“守纪律讲规矩”时</a:t>
            </a:r>
            <a:r>
              <a:rPr lang="en-US" altLang="zh-CN"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习总书记一针见血地提出了“五个必须”</a:t>
            </a:r>
            <a:r>
              <a:rPr lang="en-US" altLang="zh-CN"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必须维护党 中央权威</a:t>
            </a:r>
            <a:r>
              <a:rPr lang="en-US" altLang="zh-CN"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在任何时候任何情况下都</a:t>
            </a:r>
            <a:endParaRPr lang="zh-CN" altLang="en-US"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4" name="文本框 8"/>
          <p:cNvSpPr txBox="1">
            <a:spLocks noChangeArrowheads="1"/>
          </p:cNvSpPr>
          <p:nvPr/>
        </p:nvSpPr>
        <p:spPr bwMode="auto">
          <a:xfrm>
            <a:off x="2348972" y="3062793"/>
            <a:ext cx="7761086" cy="36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defRPr/>
            </a:pP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在思想上政治上行动上同党中央保持高度一致；</a:t>
            </a:r>
            <a:endParaRPr kumimoji="0" lang="zh-CN" altLang="en-US" sz="1800" b="1" i="0" u="none" strike="noStrike" kern="1200" cap="none" spc="0" normalizeH="0" baseline="0" noProof="0" dirty="0">
              <a:ln>
                <a:noFill/>
              </a:ln>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5" name="Line 106"/>
          <p:cNvSpPr>
            <a:spLocks noChangeShapeType="1"/>
          </p:cNvSpPr>
          <p:nvPr/>
        </p:nvSpPr>
        <p:spPr bwMode="auto">
          <a:xfrm flipH="1" flipV="1">
            <a:off x="2234135" y="3492592"/>
            <a:ext cx="5397588" cy="11723"/>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6" name="矩形 15"/>
          <p:cNvSpPr/>
          <p:nvPr/>
        </p:nvSpPr>
        <p:spPr>
          <a:xfrm>
            <a:off x="909157" y="3054736"/>
            <a:ext cx="1324978" cy="449580"/>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必须</a:t>
            </a:r>
            <a:endParaRPr kumimoji="0" lang="zh-CN" altLang="en-US" sz="2000" b="1" i="0" u="none" strike="noStrike" kern="1200" cap="none" spc="0" normalizeH="0" baseline="0" noProof="0" dirty="0">
              <a:ln>
                <a:noFill/>
              </a:ln>
              <a:solidFill>
                <a:schemeClr val="bg1"/>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7" name="文本框 8"/>
          <p:cNvSpPr txBox="1">
            <a:spLocks noChangeArrowheads="1"/>
          </p:cNvSpPr>
          <p:nvPr/>
        </p:nvSpPr>
        <p:spPr bwMode="auto">
          <a:xfrm>
            <a:off x="2348972" y="3787236"/>
            <a:ext cx="7761086" cy="36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defRPr/>
            </a:pP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在维护党的团结</a:t>
            </a:r>
            <a:r>
              <a:rPr lang="en-US" altLang="zh-CN" sz="1600" b="1"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坚持五湖四海</a:t>
            </a:r>
            <a:r>
              <a:rPr lang="en-US" altLang="zh-CN" sz="1600" b="1"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团结一切忠实于党的同志；</a:t>
            </a:r>
            <a:endParaRPr kumimoji="0" lang="zh-CN" altLang="en-US" sz="1800" b="1" i="0" u="none" strike="noStrike" kern="1200" cap="none" spc="0" normalizeH="0" baseline="0" noProof="0" dirty="0">
              <a:ln>
                <a:noFill/>
              </a:ln>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8" name="Line 106"/>
          <p:cNvSpPr>
            <a:spLocks noChangeShapeType="1"/>
          </p:cNvSpPr>
          <p:nvPr/>
        </p:nvSpPr>
        <p:spPr bwMode="auto">
          <a:xfrm flipH="1" flipV="1">
            <a:off x="2234135" y="4217035"/>
            <a:ext cx="5397588" cy="11723"/>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9" name="矩形 18"/>
          <p:cNvSpPr/>
          <p:nvPr/>
        </p:nvSpPr>
        <p:spPr>
          <a:xfrm>
            <a:off x="909157" y="3779179"/>
            <a:ext cx="1324978" cy="449580"/>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必须</a:t>
            </a:r>
            <a:endParaRPr kumimoji="0" lang="zh-CN" altLang="en-US" sz="2000" b="1" i="0" u="none" strike="noStrike" kern="1200" cap="none" spc="0" normalizeH="0" baseline="0" noProof="0" dirty="0">
              <a:ln>
                <a:noFill/>
              </a:ln>
              <a:solidFill>
                <a:schemeClr val="bg1"/>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0" name="文本框 8"/>
          <p:cNvSpPr txBox="1">
            <a:spLocks noChangeArrowheads="1"/>
          </p:cNvSpPr>
          <p:nvPr/>
        </p:nvSpPr>
        <p:spPr bwMode="auto">
          <a:xfrm>
            <a:off x="2348972" y="4481972"/>
            <a:ext cx="7761086" cy="36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defRPr/>
            </a:pP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遵循组织程序</a:t>
            </a:r>
            <a:r>
              <a:rPr lang="en-US" altLang="zh-CN" sz="1600" b="1"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重大问题该请示的请示</a:t>
            </a:r>
            <a:r>
              <a:rPr lang="en-US" altLang="zh-CN" sz="1600" b="1"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该汇报的汇报</a:t>
            </a:r>
            <a:r>
              <a:rPr lang="en-US" altLang="zh-CN" sz="1600" b="1"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不允许超越权限办事； </a:t>
            </a:r>
            <a:endParaRPr kumimoji="0" lang="zh-CN" altLang="en-US" sz="1800" b="1" i="0" u="none" strike="noStrike" kern="1200" cap="none" spc="0" normalizeH="0" baseline="0" noProof="0" dirty="0">
              <a:ln>
                <a:noFill/>
              </a:ln>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1" name="Line 106"/>
          <p:cNvSpPr>
            <a:spLocks noChangeShapeType="1"/>
          </p:cNvSpPr>
          <p:nvPr/>
        </p:nvSpPr>
        <p:spPr bwMode="auto">
          <a:xfrm flipH="1" flipV="1">
            <a:off x="2234134" y="4911770"/>
            <a:ext cx="6886419" cy="11724"/>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2" name="矩形 21"/>
          <p:cNvSpPr/>
          <p:nvPr/>
        </p:nvSpPr>
        <p:spPr>
          <a:xfrm>
            <a:off x="909157" y="4473915"/>
            <a:ext cx="1324978" cy="449580"/>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必须</a:t>
            </a:r>
            <a:endParaRPr kumimoji="0" lang="zh-CN" altLang="en-US" sz="2000" b="1" i="0" u="none" strike="noStrike" kern="1200" cap="none" spc="0" normalizeH="0" baseline="0" noProof="0" dirty="0">
              <a:ln>
                <a:noFill/>
              </a:ln>
              <a:solidFill>
                <a:schemeClr val="bg1"/>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3" name="文本框 8"/>
          <p:cNvSpPr txBox="1">
            <a:spLocks noChangeArrowheads="1"/>
          </p:cNvSpPr>
          <p:nvPr/>
        </p:nvSpPr>
        <p:spPr bwMode="auto">
          <a:xfrm>
            <a:off x="2348972" y="5206415"/>
            <a:ext cx="7761086" cy="36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defRPr/>
            </a:pP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从组织决定</a:t>
            </a:r>
            <a:r>
              <a:rPr lang="en-US" altLang="zh-CN" sz="1600" b="1"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决不允许搞非组织活动</a:t>
            </a:r>
            <a:r>
              <a:rPr lang="en-US" altLang="zh-CN" sz="1600" b="1"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不得违背组织决定；</a:t>
            </a:r>
            <a:endParaRPr kumimoji="0" lang="zh-CN" altLang="en-US" sz="1800" b="1" i="0" u="none" strike="noStrike" kern="1200" cap="none" spc="0" normalizeH="0" baseline="0" noProof="0" dirty="0">
              <a:ln>
                <a:noFill/>
              </a:ln>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4" name="Line 106"/>
          <p:cNvSpPr>
            <a:spLocks noChangeShapeType="1"/>
          </p:cNvSpPr>
          <p:nvPr/>
        </p:nvSpPr>
        <p:spPr bwMode="auto">
          <a:xfrm flipH="1" flipV="1">
            <a:off x="2234134" y="5636213"/>
            <a:ext cx="6980203" cy="11724"/>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5" name="矩形 24"/>
          <p:cNvSpPr/>
          <p:nvPr/>
        </p:nvSpPr>
        <p:spPr>
          <a:xfrm>
            <a:off x="909157" y="5198358"/>
            <a:ext cx="1324978" cy="449580"/>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必须</a:t>
            </a:r>
            <a:endParaRPr kumimoji="0" lang="zh-CN" altLang="en-US" sz="2000" b="1" i="0" u="none" strike="noStrike" kern="1200" cap="none" spc="0" normalizeH="0" baseline="0" noProof="0" dirty="0">
              <a:ln>
                <a:noFill/>
              </a:ln>
              <a:solidFill>
                <a:schemeClr val="bg1"/>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7" name="文本框 8"/>
          <p:cNvSpPr txBox="1">
            <a:spLocks noChangeArrowheads="1"/>
          </p:cNvSpPr>
          <p:nvPr/>
        </p:nvSpPr>
        <p:spPr bwMode="auto">
          <a:xfrm>
            <a:off x="2348972" y="6013553"/>
            <a:ext cx="7761086" cy="36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defRPr/>
            </a:pP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管好亲属和身边工作人员</a:t>
            </a:r>
            <a:r>
              <a:rPr lang="en-US" altLang="zh-CN" sz="1600" b="1"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rPr>
              <a:t>不得默许他们利用特殊身份谋取非法利益。</a:t>
            </a:r>
            <a:endParaRPr lang="zh-CN" altLang="en-US" sz="1600" b="1"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8" name="Line 106"/>
          <p:cNvSpPr>
            <a:spLocks noChangeShapeType="1"/>
          </p:cNvSpPr>
          <p:nvPr/>
        </p:nvSpPr>
        <p:spPr bwMode="auto">
          <a:xfrm flipH="1" flipV="1">
            <a:off x="2234134" y="6443351"/>
            <a:ext cx="6980203" cy="11724"/>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9" name="矩形 28"/>
          <p:cNvSpPr/>
          <p:nvPr/>
        </p:nvSpPr>
        <p:spPr>
          <a:xfrm>
            <a:off x="909157" y="6005496"/>
            <a:ext cx="1324978" cy="449580"/>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必须</a:t>
            </a:r>
            <a:endParaRPr kumimoji="0" lang="zh-CN" altLang="en-US" sz="2000" b="1" i="0" u="none" strike="noStrike" kern="1200" cap="none" spc="0" normalizeH="0" baseline="0" noProof="0" dirty="0">
              <a:ln>
                <a:noFill/>
              </a:ln>
              <a:solidFill>
                <a:schemeClr val="bg1"/>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26" name="Aitds2"/>
          <p:cNvPicPr>
            <a:picLocks noChangeAspect="1"/>
          </p:cNvPicPr>
          <p:nvPr/>
        </p:nvPicPr>
        <p:blipFill rotWithShape="1">
          <a:blip r:embed="rId2">
            <a:extLst>
              <a:ext uri="{28A0092B-C50C-407E-A947-70E740481C1C}">
                <a14:useLocalDpi xmlns:a14="http://schemas.microsoft.com/office/drawing/2010/main" val="0"/>
              </a:ext>
            </a:extLst>
          </a:blip>
          <a:srcRect t="-7318" b="-7318"/>
          <a:stretch>
            <a:fillRect/>
          </a:stretch>
        </p:blipFill>
        <p:spPr>
          <a:xfrm>
            <a:off x="8591663" y="436403"/>
            <a:ext cx="3613964" cy="7097290"/>
          </a:xfrm>
          <a:custGeom>
            <a:avLst/>
            <a:gdLst>
              <a:gd name="connsiteX0" fmla="*/ 174290 w 7052372"/>
              <a:gd name="connsiteY0" fmla="*/ 2799461 h 2799461"/>
              <a:gd name="connsiteX1" fmla="*/ 0 w 7052372"/>
              <a:gd name="connsiteY1" fmla="*/ 523685 h 2799461"/>
              <a:gd name="connsiteX2" fmla="*/ 6837976 w 7052372"/>
              <a:gd name="connsiteY2" fmla="*/ 0 h 2799461"/>
              <a:gd name="connsiteX3" fmla="*/ 7052372 w 7052372"/>
              <a:gd name="connsiteY3" fmla="*/ 2799461 h 2799461"/>
            </a:gdLst>
            <a:ahLst/>
            <a:cxnLst>
              <a:cxn ang="0">
                <a:pos x="connsiteX0" y="connsiteY0"/>
              </a:cxn>
              <a:cxn ang="0">
                <a:pos x="connsiteX1" y="connsiteY1"/>
              </a:cxn>
              <a:cxn ang="0">
                <a:pos x="connsiteX2" y="connsiteY2"/>
              </a:cxn>
              <a:cxn ang="0">
                <a:pos x="connsiteX3" y="connsiteY3"/>
              </a:cxn>
            </a:cxnLst>
            <a:rect l="l" t="t" r="r" b="b"/>
            <a:pathLst>
              <a:path w="7052372" h="2799461">
                <a:moveTo>
                  <a:pt x="174290" y="2799461"/>
                </a:moveTo>
                <a:lnTo>
                  <a:pt x="0" y="523685"/>
                </a:lnTo>
                <a:lnTo>
                  <a:pt x="6837976" y="0"/>
                </a:lnTo>
                <a:lnTo>
                  <a:pt x="7052372" y="2799461"/>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2" presetClass="entr" presetSubtype="2" fill="hold" grpId="0" nodeType="afterEffect" p14:presetBounceEnd="48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48000">
                                          <p:cBhvr additive="base">
                                            <p:cTn id="14" dur="500" fill="hold"/>
                                            <p:tgtEl>
                                              <p:spTgt spid="9"/>
                                            </p:tgtEl>
                                            <p:attrNameLst>
                                              <p:attrName>ppt_x</p:attrName>
                                            </p:attrNameLst>
                                          </p:cBhvr>
                                          <p:tavLst>
                                            <p:tav tm="0">
                                              <p:val>
                                                <p:strVal val="1+#ppt_w/2"/>
                                              </p:val>
                                            </p:tav>
                                            <p:tav tm="100000">
                                              <p:val>
                                                <p:strVal val="#ppt_x"/>
                                              </p:val>
                                            </p:tav>
                                          </p:tavLst>
                                        </p:anim>
                                        <p:anim calcmode="lin" valueType="num" p14:bounceEnd="48000">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3"/>
                                            </p:tgtEl>
                                            <p:attrNameLst>
                                              <p:attrName>ppt_y</p:attrName>
                                            </p:attrNameLst>
                                          </p:cBhvr>
                                          <p:tavLst>
                                            <p:tav tm="0">
                                              <p:val>
                                                <p:strVal val="#ppt_y"/>
                                              </p:val>
                                            </p:tav>
                                            <p:tav tm="100000">
                                              <p:val>
                                                <p:strVal val="#ppt_y"/>
                                              </p:val>
                                            </p:tav>
                                          </p:tavLst>
                                        </p:anim>
                                        <p:anim calcmode="lin" valueType="num">
                                          <p:cBhvr>
                                            <p:cTn id="20"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3"/>
                                            </p:tgtEl>
                                          </p:cBhvr>
                                        </p:animEffect>
                                      </p:childTnLst>
                                    </p:cTn>
                                  </p:par>
                                </p:childTnLst>
                              </p:cTn>
                            </p:par>
                            <p:par>
                              <p:cTn id="23" fill="hold">
                                <p:stCondLst>
                                  <p:cond delay="3750"/>
                                </p:stCondLst>
                                <p:childTnLst>
                                  <p:par>
                                    <p:cTn id="24" presetID="49" presetClass="entr" presetSubtype="0" decel="10000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 calcmode="lin" valueType="num">
                                          <p:cBhvr>
                                            <p:cTn id="28" dur="500" fill="hold"/>
                                            <p:tgtEl>
                                              <p:spTgt spid="16"/>
                                            </p:tgtEl>
                                            <p:attrNameLst>
                                              <p:attrName>style.rotation</p:attrName>
                                            </p:attrNameLst>
                                          </p:cBhvr>
                                          <p:tavLst>
                                            <p:tav tm="0">
                                              <p:val>
                                                <p:fltVal val="360"/>
                                              </p:val>
                                            </p:tav>
                                            <p:tav tm="100000">
                                              <p:val>
                                                <p:fltVal val="0"/>
                                              </p:val>
                                            </p:tav>
                                          </p:tavLst>
                                        </p:anim>
                                        <p:animEffect transition="in" filter="fade">
                                          <p:cBhvr>
                                            <p:cTn id="29" dur="500"/>
                                            <p:tgtEl>
                                              <p:spTgt spid="16"/>
                                            </p:tgtEl>
                                          </p:cBhvr>
                                        </p:animEffect>
                                      </p:childTnLst>
                                    </p:cTn>
                                  </p:par>
                                </p:childTnLst>
                              </p:cTn>
                            </p:par>
                            <p:par>
                              <p:cTn id="30" fill="hold">
                                <p:stCondLst>
                                  <p:cond delay="4250"/>
                                </p:stCondLst>
                                <p:childTnLst>
                                  <p:par>
                                    <p:cTn id="31" presetID="2" presetClass="entr" presetSubtype="2" fill="hold" grpId="0" nodeType="afterEffect" p14:presetBounceEnd="100000">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14:bounceEnd="100000">
                                          <p:cBhvr additive="base">
                                            <p:cTn id="33" dur="500" fill="hold"/>
                                            <p:tgtEl>
                                              <p:spTgt spid="15"/>
                                            </p:tgtEl>
                                            <p:attrNameLst>
                                              <p:attrName>ppt_x</p:attrName>
                                            </p:attrNameLst>
                                          </p:cBhvr>
                                          <p:tavLst>
                                            <p:tav tm="0">
                                              <p:val>
                                                <p:strVal val="1+#ppt_w/2"/>
                                              </p:val>
                                            </p:tav>
                                            <p:tav tm="100000">
                                              <p:val>
                                                <p:strVal val="#ppt_x"/>
                                              </p:val>
                                            </p:tav>
                                          </p:tavLst>
                                        </p:anim>
                                        <p:anim calcmode="lin" valueType="num" p14:bounceEnd="100000">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par>
                              <p:cTn id="35" fill="hold">
                                <p:stCondLst>
                                  <p:cond delay="4750"/>
                                </p:stCondLst>
                                <p:childTnLst>
                                  <p:par>
                                    <p:cTn id="36" presetID="23" presetClass="entr" presetSubtype="32"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strVal val="4*#ppt_w"/>
                                              </p:val>
                                            </p:tav>
                                            <p:tav tm="100000">
                                              <p:val>
                                                <p:strVal val="#ppt_w"/>
                                              </p:val>
                                            </p:tav>
                                          </p:tavLst>
                                        </p:anim>
                                        <p:anim calcmode="lin" valueType="num">
                                          <p:cBhvr>
                                            <p:cTn id="39" dur="500" fill="hold"/>
                                            <p:tgtEl>
                                              <p:spTgt spid="14"/>
                                            </p:tgtEl>
                                            <p:attrNameLst>
                                              <p:attrName>ppt_h</p:attrName>
                                            </p:attrNameLst>
                                          </p:cBhvr>
                                          <p:tavLst>
                                            <p:tav tm="0">
                                              <p:val>
                                                <p:strVal val="4*#ppt_h"/>
                                              </p:val>
                                            </p:tav>
                                            <p:tav tm="100000">
                                              <p:val>
                                                <p:strVal val="#ppt_h"/>
                                              </p:val>
                                            </p:tav>
                                          </p:tavLst>
                                        </p:anim>
                                      </p:childTnLst>
                                    </p:cTn>
                                  </p:par>
                                </p:childTnLst>
                              </p:cTn>
                            </p:par>
                            <p:par>
                              <p:cTn id="40" fill="hold">
                                <p:stCondLst>
                                  <p:cond delay="5250"/>
                                </p:stCondLst>
                                <p:childTnLst>
                                  <p:par>
                                    <p:cTn id="41" presetID="49" presetClass="entr" presetSubtype="0" decel="10000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 calcmode="lin" valueType="num">
                                          <p:cBhvr>
                                            <p:cTn id="45" dur="500" fill="hold"/>
                                            <p:tgtEl>
                                              <p:spTgt spid="19"/>
                                            </p:tgtEl>
                                            <p:attrNameLst>
                                              <p:attrName>style.rotation</p:attrName>
                                            </p:attrNameLst>
                                          </p:cBhvr>
                                          <p:tavLst>
                                            <p:tav tm="0">
                                              <p:val>
                                                <p:fltVal val="360"/>
                                              </p:val>
                                            </p:tav>
                                            <p:tav tm="100000">
                                              <p:val>
                                                <p:fltVal val="0"/>
                                              </p:val>
                                            </p:tav>
                                          </p:tavLst>
                                        </p:anim>
                                        <p:animEffect transition="in" filter="fade">
                                          <p:cBhvr>
                                            <p:cTn id="46" dur="500"/>
                                            <p:tgtEl>
                                              <p:spTgt spid="19"/>
                                            </p:tgtEl>
                                          </p:cBhvr>
                                        </p:animEffect>
                                      </p:childTnLst>
                                    </p:cTn>
                                  </p:par>
                                </p:childTnLst>
                              </p:cTn>
                            </p:par>
                            <p:par>
                              <p:cTn id="47" fill="hold">
                                <p:stCondLst>
                                  <p:cond delay="5750"/>
                                </p:stCondLst>
                                <p:childTnLst>
                                  <p:par>
                                    <p:cTn id="48" presetID="2" presetClass="entr" presetSubtype="2" fill="hold" grpId="0" nodeType="afterEffect" p14:presetBounceEnd="100000">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14:bounceEnd="100000">
                                          <p:cBhvr additive="base">
                                            <p:cTn id="50" dur="500" fill="hold"/>
                                            <p:tgtEl>
                                              <p:spTgt spid="18"/>
                                            </p:tgtEl>
                                            <p:attrNameLst>
                                              <p:attrName>ppt_x</p:attrName>
                                            </p:attrNameLst>
                                          </p:cBhvr>
                                          <p:tavLst>
                                            <p:tav tm="0">
                                              <p:val>
                                                <p:strVal val="1+#ppt_w/2"/>
                                              </p:val>
                                            </p:tav>
                                            <p:tav tm="100000">
                                              <p:val>
                                                <p:strVal val="#ppt_x"/>
                                              </p:val>
                                            </p:tav>
                                          </p:tavLst>
                                        </p:anim>
                                        <p:anim calcmode="lin" valueType="num" p14:bounceEnd="100000">
                                          <p:cBhvr additive="base">
                                            <p:cTn id="51" dur="500" fill="hold"/>
                                            <p:tgtEl>
                                              <p:spTgt spid="18"/>
                                            </p:tgtEl>
                                            <p:attrNameLst>
                                              <p:attrName>ppt_y</p:attrName>
                                            </p:attrNameLst>
                                          </p:cBhvr>
                                          <p:tavLst>
                                            <p:tav tm="0">
                                              <p:val>
                                                <p:strVal val="#ppt_y"/>
                                              </p:val>
                                            </p:tav>
                                            <p:tav tm="100000">
                                              <p:val>
                                                <p:strVal val="#ppt_y"/>
                                              </p:val>
                                            </p:tav>
                                          </p:tavLst>
                                        </p:anim>
                                      </p:childTnLst>
                                    </p:cTn>
                                  </p:par>
                                </p:childTnLst>
                              </p:cTn>
                            </p:par>
                            <p:par>
                              <p:cTn id="52" fill="hold">
                                <p:stCondLst>
                                  <p:cond delay="6250"/>
                                </p:stCondLst>
                                <p:childTnLst>
                                  <p:par>
                                    <p:cTn id="53" presetID="23" presetClass="entr" presetSubtype="32"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strVal val="4*#ppt_w"/>
                                              </p:val>
                                            </p:tav>
                                            <p:tav tm="100000">
                                              <p:val>
                                                <p:strVal val="#ppt_w"/>
                                              </p:val>
                                            </p:tav>
                                          </p:tavLst>
                                        </p:anim>
                                        <p:anim calcmode="lin" valueType="num">
                                          <p:cBhvr>
                                            <p:cTn id="56" dur="500" fill="hold"/>
                                            <p:tgtEl>
                                              <p:spTgt spid="17"/>
                                            </p:tgtEl>
                                            <p:attrNameLst>
                                              <p:attrName>ppt_h</p:attrName>
                                            </p:attrNameLst>
                                          </p:cBhvr>
                                          <p:tavLst>
                                            <p:tav tm="0">
                                              <p:val>
                                                <p:strVal val="4*#ppt_h"/>
                                              </p:val>
                                            </p:tav>
                                            <p:tav tm="100000">
                                              <p:val>
                                                <p:strVal val="#ppt_h"/>
                                              </p:val>
                                            </p:tav>
                                          </p:tavLst>
                                        </p:anim>
                                      </p:childTnLst>
                                    </p:cTn>
                                  </p:par>
                                </p:childTnLst>
                              </p:cTn>
                            </p:par>
                            <p:par>
                              <p:cTn id="57" fill="hold">
                                <p:stCondLst>
                                  <p:cond delay="6750"/>
                                </p:stCondLst>
                                <p:childTnLst>
                                  <p:par>
                                    <p:cTn id="58" presetID="49" presetClass="entr" presetSubtype="0" decel="10000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 calcmode="lin" valueType="num">
                                          <p:cBhvr>
                                            <p:cTn id="62" dur="500" fill="hold"/>
                                            <p:tgtEl>
                                              <p:spTgt spid="22"/>
                                            </p:tgtEl>
                                            <p:attrNameLst>
                                              <p:attrName>style.rotation</p:attrName>
                                            </p:attrNameLst>
                                          </p:cBhvr>
                                          <p:tavLst>
                                            <p:tav tm="0">
                                              <p:val>
                                                <p:fltVal val="360"/>
                                              </p:val>
                                            </p:tav>
                                            <p:tav tm="100000">
                                              <p:val>
                                                <p:fltVal val="0"/>
                                              </p:val>
                                            </p:tav>
                                          </p:tavLst>
                                        </p:anim>
                                        <p:animEffect transition="in" filter="fade">
                                          <p:cBhvr>
                                            <p:cTn id="63" dur="500"/>
                                            <p:tgtEl>
                                              <p:spTgt spid="22"/>
                                            </p:tgtEl>
                                          </p:cBhvr>
                                        </p:animEffect>
                                      </p:childTnLst>
                                    </p:cTn>
                                  </p:par>
                                </p:childTnLst>
                              </p:cTn>
                            </p:par>
                            <p:par>
                              <p:cTn id="64" fill="hold">
                                <p:stCondLst>
                                  <p:cond delay="7250"/>
                                </p:stCondLst>
                                <p:childTnLst>
                                  <p:par>
                                    <p:cTn id="65" presetID="2" presetClass="entr" presetSubtype="2" fill="hold" grpId="0" nodeType="afterEffect" p14:presetBounceEnd="100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100000">
                                          <p:cBhvr additive="base">
                                            <p:cTn id="67" dur="500" fill="hold"/>
                                            <p:tgtEl>
                                              <p:spTgt spid="21"/>
                                            </p:tgtEl>
                                            <p:attrNameLst>
                                              <p:attrName>ppt_x</p:attrName>
                                            </p:attrNameLst>
                                          </p:cBhvr>
                                          <p:tavLst>
                                            <p:tav tm="0">
                                              <p:val>
                                                <p:strVal val="1+#ppt_w/2"/>
                                              </p:val>
                                            </p:tav>
                                            <p:tav tm="100000">
                                              <p:val>
                                                <p:strVal val="#ppt_x"/>
                                              </p:val>
                                            </p:tav>
                                          </p:tavLst>
                                        </p:anim>
                                        <p:anim calcmode="lin" valueType="num" p14:bounceEnd="100000">
                                          <p:cBhvr additive="base">
                                            <p:cTn id="68" dur="500" fill="hold"/>
                                            <p:tgtEl>
                                              <p:spTgt spid="21"/>
                                            </p:tgtEl>
                                            <p:attrNameLst>
                                              <p:attrName>ppt_y</p:attrName>
                                            </p:attrNameLst>
                                          </p:cBhvr>
                                          <p:tavLst>
                                            <p:tav tm="0">
                                              <p:val>
                                                <p:strVal val="#ppt_y"/>
                                              </p:val>
                                            </p:tav>
                                            <p:tav tm="100000">
                                              <p:val>
                                                <p:strVal val="#ppt_y"/>
                                              </p:val>
                                            </p:tav>
                                          </p:tavLst>
                                        </p:anim>
                                      </p:childTnLst>
                                    </p:cTn>
                                  </p:par>
                                </p:childTnLst>
                              </p:cTn>
                            </p:par>
                            <p:par>
                              <p:cTn id="69" fill="hold">
                                <p:stCondLst>
                                  <p:cond delay="7750"/>
                                </p:stCondLst>
                                <p:childTnLst>
                                  <p:par>
                                    <p:cTn id="70" presetID="23" presetClass="entr" presetSubtype="3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strVal val="4*#ppt_w"/>
                                              </p:val>
                                            </p:tav>
                                            <p:tav tm="100000">
                                              <p:val>
                                                <p:strVal val="#ppt_w"/>
                                              </p:val>
                                            </p:tav>
                                          </p:tavLst>
                                        </p:anim>
                                        <p:anim calcmode="lin" valueType="num">
                                          <p:cBhvr>
                                            <p:cTn id="73" dur="500" fill="hold"/>
                                            <p:tgtEl>
                                              <p:spTgt spid="20"/>
                                            </p:tgtEl>
                                            <p:attrNameLst>
                                              <p:attrName>ppt_h</p:attrName>
                                            </p:attrNameLst>
                                          </p:cBhvr>
                                          <p:tavLst>
                                            <p:tav tm="0">
                                              <p:val>
                                                <p:strVal val="4*#ppt_h"/>
                                              </p:val>
                                            </p:tav>
                                            <p:tav tm="100000">
                                              <p:val>
                                                <p:strVal val="#ppt_h"/>
                                              </p:val>
                                            </p:tav>
                                          </p:tavLst>
                                        </p:anim>
                                      </p:childTnLst>
                                    </p:cTn>
                                  </p:par>
                                </p:childTnLst>
                              </p:cTn>
                            </p:par>
                            <p:par>
                              <p:cTn id="74" fill="hold">
                                <p:stCondLst>
                                  <p:cond delay="8250"/>
                                </p:stCondLst>
                                <p:childTnLst>
                                  <p:par>
                                    <p:cTn id="75" presetID="49" presetClass="entr" presetSubtype="0" decel="100000"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 calcmode="lin" valueType="num">
                                          <p:cBhvr>
                                            <p:cTn id="79" dur="500" fill="hold"/>
                                            <p:tgtEl>
                                              <p:spTgt spid="25"/>
                                            </p:tgtEl>
                                            <p:attrNameLst>
                                              <p:attrName>style.rotation</p:attrName>
                                            </p:attrNameLst>
                                          </p:cBhvr>
                                          <p:tavLst>
                                            <p:tav tm="0">
                                              <p:val>
                                                <p:fltVal val="360"/>
                                              </p:val>
                                            </p:tav>
                                            <p:tav tm="100000">
                                              <p:val>
                                                <p:fltVal val="0"/>
                                              </p:val>
                                            </p:tav>
                                          </p:tavLst>
                                        </p:anim>
                                        <p:animEffect transition="in" filter="fade">
                                          <p:cBhvr>
                                            <p:cTn id="80" dur="500"/>
                                            <p:tgtEl>
                                              <p:spTgt spid="25"/>
                                            </p:tgtEl>
                                          </p:cBhvr>
                                        </p:animEffect>
                                      </p:childTnLst>
                                    </p:cTn>
                                  </p:par>
                                </p:childTnLst>
                              </p:cTn>
                            </p:par>
                            <p:par>
                              <p:cTn id="81" fill="hold">
                                <p:stCondLst>
                                  <p:cond delay="8750"/>
                                </p:stCondLst>
                                <p:childTnLst>
                                  <p:par>
                                    <p:cTn id="82" presetID="2" presetClass="entr" presetSubtype="2" fill="hold" grpId="0" nodeType="afterEffect" p14:presetBounceEnd="100000">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14:bounceEnd="100000">
                                          <p:cBhvr additive="base">
                                            <p:cTn id="84" dur="500" fill="hold"/>
                                            <p:tgtEl>
                                              <p:spTgt spid="24"/>
                                            </p:tgtEl>
                                            <p:attrNameLst>
                                              <p:attrName>ppt_x</p:attrName>
                                            </p:attrNameLst>
                                          </p:cBhvr>
                                          <p:tavLst>
                                            <p:tav tm="0">
                                              <p:val>
                                                <p:strVal val="1+#ppt_w/2"/>
                                              </p:val>
                                            </p:tav>
                                            <p:tav tm="100000">
                                              <p:val>
                                                <p:strVal val="#ppt_x"/>
                                              </p:val>
                                            </p:tav>
                                          </p:tavLst>
                                        </p:anim>
                                        <p:anim calcmode="lin" valueType="num" p14:bounceEnd="100000">
                                          <p:cBhvr additive="base">
                                            <p:cTn id="85" dur="500" fill="hold"/>
                                            <p:tgtEl>
                                              <p:spTgt spid="24"/>
                                            </p:tgtEl>
                                            <p:attrNameLst>
                                              <p:attrName>ppt_y</p:attrName>
                                            </p:attrNameLst>
                                          </p:cBhvr>
                                          <p:tavLst>
                                            <p:tav tm="0">
                                              <p:val>
                                                <p:strVal val="#ppt_y"/>
                                              </p:val>
                                            </p:tav>
                                            <p:tav tm="100000">
                                              <p:val>
                                                <p:strVal val="#ppt_y"/>
                                              </p:val>
                                            </p:tav>
                                          </p:tavLst>
                                        </p:anim>
                                      </p:childTnLst>
                                    </p:cTn>
                                  </p:par>
                                </p:childTnLst>
                              </p:cTn>
                            </p:par>
                            <p:par>
                              <p:cTn id="86" fill="hold">
                                <p:stCondLst>
                                  <p:cond delay="9250"/>
                                </p:stCondLst>
                                <p:childTnLst>
                                  <p:par>
                                    <p:cTn id="87" presetID="23" presetClass="entr" presetSubtype="32"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strVal val="4*#ppt_w"/>
                                              </p:val>
                                            </p:tav>
                                            <p:tav tm="100000">
                                              <p:val>
                                                <p:strVal val="#ppt_w"/>
                                              </p:val>
                                            </p:tav>
                                          </p:tavLst>
                                        </p:anim>
                                        <p:anim calcmode="lin" valueType="num">
                                          <p:cBhvr>
                                            <p:cTn id="90" dur="500" fill="hold"/>
                                            <p:tgtEl>
                                              <p:spTgt spid="23"/>
                                            </p:tgtEl>
                                            <p:attrNameLst>
                                              <p:attrName>ppt_h</p:attrName>
                                            </p:attrNameLst>
                                          </p:cBhvr>
                                          <p:tavLst>
                                            <p:tav tm="0">
                                              <p:val>
                                                <p:strVal val="4*#ppt_h"/>
                                              </p:val>
                                            </p:tav>
                                            <p:tav tm="100000">
                                              <p:val>
                                                <p:strVal val="#ppt_h"/>
                                              </p:val>
                                            </p:tav>
                                          </p:tavLst>
                                        </p:anim>
                                      </p:childTnLst>
                                    </p:cTn>
                                  </p:par>
                                </p:childTnLst>
                              </p:cTn>
                            </p:par>
                            <p:par>
                              <p:cTn id="91" fill="hold">
                                <p:stCondLst>
                                  <p:cond delay="9750"/>
                                </p:stCondLst>
                                <p:childTnLst>
                                  <p:par>
                                    <p:cTn id="92" presetID="49" presetClass="entr" presetSubtype="0" decel="100000" fill="hold" grpId="0"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 calcmode="lin" valueType="num">
                                          <p:cBhvr>
                                            <p:cTn id="96" dur="500" fill="hold"/>
                                            <p:tgtEl>
                                              <p:spTgt spid="29"/>
                                            </p:tgtEl>
                                            <p:attrNameLst>
                                              <p:attrName>style.rotation</p:attrName>
                                            </p:attrNameLst>
                                          </p:cBhvr>
                                          <p:tavLst>
                                            <p:tav tm="0">
                                              <p:val>
                                                <p:fltVal val="360"/>
                                              </p:val>
                                            </p:tav>
                                            <p:tav tm="100000">
                                              <p:val>
                                                <p:fltVal val="0"/>
                                              </p:val>
                                            </p:tav>
                                          </p:tavLst>
                                        </p:anim>
                                        <p:animEffect transition="in" filter="fade">
                                          <p:cBhvr>
                                            <p:cTn id="97" dur="500"/>
                                            <p:tgtEl>
                                              <p:spTgt spid="29"/>
                                            </p:tgtEl>
                                          </p:cBhvr>
                                        </p:animEffect>
                                      </p:childTnLst>
                                    </p:cTn>
                                  </p:par>
                                </p:childTnLst>
                              </p:cTn>
                            </p:par>
                            <p:par>
                              <p:cTn id="98" fill="hold">
                                <p:stCondLst>
                                  <p:cond delay="10250"/>
                                </p:stCondLst>
                                <p:childTnLst>
                                  <p:par>
                                    <p:cTn id="99" presetID="2" presetClass="entr" presetSubtype="2" fill="hold" grpId="0" nodeType="afterEffect" p14:presetBounceEnd="100000">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14:bounceEnd="100000">
                                          <p:cBhvr additive="base">
                                            <p:cTn id="101" dur="500" fill="hold"/>
                                            <p:tgtEl>
                                              <p:spTgt spid="28"/>
                                            </p:tgtEl>
                                            <p:attrNameLst>
                                              <p:attrName>ppt_x</p:attrName>
                                            </p:attrNameLst>
                                          </p:cBhvr>
                                          <p:tavLst>
                                            <p:tav tm="0">
                                              <p:val>
                                                <p:strVal val="1+#ppt_w/2"/>
                                              </p:val>
                                            </p:tav>
                                            <p:tav tm="100000">
                                              <p:val>
                                                <p:strVal val="#ppt_x"/>
                                              </p:val>
                                            </p:tav>
                                          </p:tavLst>
                                        </p:anim>
                                        <p:anim calcmode="lin" valueType="num" p14:bounceEnd="100000">
                                          <p:cBhvr additive="base">
                                            <p:cTn id="102" dur="500" fill="hold"/>
                                            <p:tgtEl>
                                              <p:spTgt spid="28"/>
                                            </p:tgtEl>
                                            <p:attrNameLst>
                                              <p:attrName>ppt_y</p:attrName>
                                            </p:attrNameLst>
                                          </p:cBhvr>
                                          <p:tavLst>
                                            <p:tav tm="0">
                                              <p:val>
                                                <p:strVal val="#ppt_y"/>
                                              </p:val>
                                            </p:tav>
                                            <p:tav tm="100000">
                                              <p:val>
                                                <p:strVal val="#ppt_y"/>
                                              </p:val>
                                            </p:tav>
                                          </p:tavLst>
                                        </p:anim>
                                      </p:childTnLst>
                                    </p:cTn>
                                  </p:par>
                                </p:childTnLst>
                              </p:cTn>
                            </p:par>
                            <p:par>
                              <p:cTn id="103" fill="hold">
                                <p:stCondLst>
                                  <p:cond delay="10750"/>
                                </p:stCondLst>
                                <p:childTnLst>
                                  <p:par>
                                    <p:cTn id="104" presetID="23" presetClass="entr" presetSubtype="32" fill="hold" grpId="0" nodeType="after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ppt_w</p:attrName>
                                            </p:attrNameLst>
                                          </p:cBhvr>
                                          <p:tavLst>
                                            <p:tav tm="0">
                                              <p:val>
                                                <p:strVal val="4*#ppt_w"/>
                                              </p:val>
                                            </p:tav>
                                            <p:tav tm="100000">
                                              <p:val>
                                                <p:strVal val="#ppt_w"/>
                                              </p:val>
                                            </p:tav>
                                          </p:tavLst>
                                        </p:anim>
                                        <p:anim calcmode="lin" valueType="num">
                                          <p:cBhvr>
                                            <p:cTn id="107" dur="500" fill="hold"/>
                                            <p:tgtEl>
                                              <p:spTgt spid="27"/>
                                            </p:tgtEl>
                                            <p:attrNameLst>
                                              <p:attrName>ppt_h</p:attrName>
                                            </p:attrNameLst>
                                          </p:cBhvr>
                                          <p:tavLst>
                                            <p:tav tm="0">
                                              <p:val>
                                                <p:strVal val="4*#ppt_h"/>
                                              </p:val>
                                            </p:tav>
                                            <p:tav tm="100000">
                                              <p:val>
                                                <p:strVal val="#ppt_h"/>
                                              </p:val>
                                            </p:tav>
                                          </p:tavLst>
                                        </p:anim>
                                      </p:childTnLst>
                                    </p:cTn>
                                  </p:par>
                                </p:childTnLst>
                              </p:cTn>
                            </p:par>
                            <p:par>
                              <p:cTn id="108" fill="hold">
                                <p:stCondLst>
                                  <p:cond delay="11250"/>
                                </p:stCondLst>
                                <p:childTnLst>
                                  <p:par>
                                    <p:cTn id="109" presetID="22" presetClass="entr" presetSubtype="4" fill="hold"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wipe(down)">
                                          <p:cBhvr>
                                            <p:cTn id="11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5" grpId="0" animBg="1"/>
          <p:bldP spid="16" grpId="0" animBg="1"/>
          <p:bldP spid="17" grpId="0"/>
          <p:bldP spid="18" grpId="0" animBg="1"/>
          <p:bldP spid="19" grpId="0" animBg="1"/>
          <p:bldP spid="20" grpId="0"/>
          <p:bldP spid="21" grpId="0" animBg="1"/>
          <p:bldP spid="22" grpId="0" animBg="1"/>
          <p:bldP spid="23" grpId="0"/>
          <p:bldP spid="24" grpId="0" animBg="1"/>
          <p:bldP spid="25" grpId="0" animBg="1"/>
          <p:bldP spid="27" grpId="0"/>
          <p:bldP spid="28" grpId="0" animBg="1"/>
          <p:bldP spid="2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3"/>
                                            </p:tgtEl>
                                            <p:attrNameLst>
                                              <p:attrName>ppt_y</p:attrName>
                                            </p:attrNameLst>
                                          </p:cBhvr>
                                          <p:tavLst>
                                            <p:tav tm="0">
                                              <p:val>
                                                <p:strVal val="#ppt_y"/>
                                              </p:val>
                                            </p:tav>
                                            <p:tav tm="100000">
                                              <p:val>
                                                <p:strVal val="#ppt_y"/>
                                              </p:val>
                                            </p:tav>
                                          </p:tavLst>
                                        </p:anim>
                                        <p:anim calcmode="lin" valueType="num">
                                          <p:cBhvr>
                                            <p:cTn id="20"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3"/>
                                            </p:tgtEl>
                                          </p:cBhvr>
                                        </p:animEffect>
                                      </p:childTnLst>
                                    </p:cTn>
                                  </p:par>
                                </p:childTnLst>
                              </p:cTn>
                            </p:par>
                            <p:par>
                              <p:cTn id="23" fill="hold">
                                <p:stCondLst>
                                  <p:cond delay="3750"/>
                                </p:stCondLst>
                                <p:childTnLst>
                                  <p:par>
                                    <p:cTn id="24" presetID="49" presetClass="entr" presetSubtype="0" decel="10000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 calcmode="lin" valueType="num">
                                          <p:cBhvr>
                                            <p:cTn id="28" dur="500" fill="hold"/>
                                            <p:tgtEl>
                                              <p:spTgt spid="16"/>
                                            </p:tgtEl>
                                            <p:attrNameLst>
                                              <p:attrName>style.rotation</p:attrName>
                                            </p:attrNameLst>
                                          </p:cBhvr>
                                          <p:tavLst>
                                            <p:tav tm="0">
                                              <p:val>
                                                <p:fltVal val="360"/>
                                              </p:val>
                                            </p:tav>
                                            <p:tav tm="100000">
                                              <p:val>
                                                <p:fltVal val="0"/>
                                              </p:val>
                                            </p:tav>
                                          </p:tavLst>
                                        </p:anim>
                                        <p:animEffect transition="in" filter="fade">
                                          <p:cBhvr>
                                            <p:cTn id="29" dur="500"/>
                                            <p:tgtEl>
                                              <p:spTgt spid="16"/>
                                            </p:tgtEl>
                                          </p:cBhvr>
                                        </p:animEffect>
                                      </p:childTnLst>
                                    </p:cTn>
                                  </p:par>
                                </p:childTnLst>
                              </p:cTn>
                            </p:par>
                            <p:par>
                              <p:cTn id="30" fill="hold">
                                <p:stCondLst>
                                  <p:cond delay="4250"/>
                                </p:stCondLst>
                                <p:childTnLst>
                                  <p:par>
                                    <p:cTn id="31" presetID="2" presetClass="entr" presetSubtype="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par>
                              <p:cTn id="35" fill="hold">
                                <p:stCondLst>
                                  <p:cond delay="4750"/>
                                </p:stCondLst>
                                <p:childTnLst>
                                  <p:par>
                                    <p:cTn id="36" presetID="23" presetClass="entr" presetSubtype="32"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strVal val="4*#ppt_w"/>
                                              </p:val>
                                            </p:tav>
                                            <p:tav tm="100000">
                                              <p:val>
                                                <p:strVal val="#ppt_w"/>
                                              </p:val>
                                            </p:tav>
                                          </p:tavLst>
                                        </p:anim>
                                        <p:anim calcmode="lin" valueType="num">
                                          <p:cBhvr>
                                            <p:cTn id="39" dur="500" fill="hold"/>
                                            <p:tgtEl>
                                              <p:spTgt spid="14"/>
                                            </p:tgtEl>
                                            <p:attrNameLst>
                                              <p:attrName>ppt_h</p:attrName>
                                            </p:attrNameLst>
                                          </p:cBhvr>
                                          <p:tavLst>
                                            <p:tav tm="0">
                                              <p:val>
                                                <p:strVal val="4*#ppt_h"/>
                                              </p:val>
                                            </p:tav>
                                            <p:tav tm="100000">
                                              <p:val>
                                                <p:strVal val="#ppt_h"/>
                                              </p:val>
                                            </p:tav>
                                          </p:tavLst>
                                        </p:anim>
                                      </p:childTnLst>
                                    </p:cTn>
                                  </p:par>
                                </p:childTnLst>
                              </p:cTn>
                            </p:par>
                            <p:par>
                              <p:cTn id="40" fill="hold">
                                <p:stCondLst>
                                  <p:cond delay="5250"/>
                                </p:stCondLst>
                                <p:childTnLst>
                                  <p:par>
                                    <p:cTn id="41" presetID="49" presetClass="entr" presetSubtype="0" decel="10000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 calcmode="lin" valueType="num">
                                          <p:cBhvr>
                                            <p:cTn id="45" dur="500" fill="hold"/>
                                            <p:tgtEl>
                                              <p:spTgt spid="19"/>
                                            </p:tgtEl>
                                            <p:attrNameLst>
                                              <p:attrName>style.rotation</p:attrName>
                                            </p:attrNameLst>
                                          </p:cBhvr>
                                          <p:tavLst>
                                            <p:tav tm="0">
                                              <p:val>
                                                <p:fltVal val="360"/>
                                              </p:val>
                                            </p:tav>
                                            <p:tav tm="100000">
                                              <p:val>
                                                <p:fltVal val="0"/>
                                              </p:val>
                                            </p:tav>
                                          </p:tavLst>
                                        </p:anim>
                                        <p:animEffect transition="in" filter="fade">
                                          <p:cBhvr>
                                            <p:cTn id="46" dur="500"/>
                                            <p:tgtEl>
                                              <p:spTgt spid="19"/>
                                            </p:tgtEl>
                                          </p:cBhvr>
                                        </p:animEffect>
                                      </p:childTnLst>
                                    </p:cTn>
                                  </p:par>
                                </p:childTnLst>
                              </p:cTn>
                            </p:par>
                            <p:par>
                              <p:cTn id="47" fill="hold">
                                <p:stCondLst>
                                  <p:cond delay="5750"/>
                                </p:stCondLst>
                                <p:childTnLst>
                                  <p:par>
                                    <p:cTn id="48" presetID="2" presetClass="entr" presetSubtype="2"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1+#ppt_w/2"/>
                                              </p:val>
                                            </p:tav>
                                            <p:tav tm="100000">
                                              <p:val>
                                                <p:strVal val="#ppt_x"/>
                                              </p:val>
                                            </p:tav>
                                          </p:tavLst>
                                        </p:anim>
                                        <p:anim calcmode="lin" valueType="num">
                                          <p:cBhvr additive="base">
                                            <p:cTn id="51" dur="500" fill="hold"/>
                                            <p:tgtEl>
                                              <p:spTgt spid="18"/>
                                            </p:tgtEl>
                                            <p:attrNameLst>
                                              <p:attrName>ppt_y</p:attrName>
                                            </p:attrNameLst>
                                          </p:cBhvr>
                                          <p:tavLst>
                                            <p:tav tm="0">
                                              <p:val>
                                                <p:strVal val="#ppt_y"/>
                                              </p:val>
                                            </p:tav>
                                            <p:tav tm="100000">
                                              <p:val>
                                                <p:strVal val="#ppt_y"/>
                                              </p:val>
                                            </p:tav>
                                          </p:tavLst>
                                        </p:anim>
                                      </p:childTnLst>
                                    </p:cTn>
                                  </p:par>
                                </p:childTnLst>
                              </p:cTn>
                            </p:par>
                            <p:par>
                              <p:cTn id="52" fill="hold">
                                <p:stCondLst>
                                  <p:cond delay="6250"/>
                                </p:stCondLst>
                                <p:childTnLst>
                                  <p:par>
                                    <p:cTn id="53" presetID="23" presetClass="entr" presetSubtype="32"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strVal val="4*#ppt_w"/>
                                              </p:val>
                                            </p:tav>
                                            <p:tav tm="100000">
                                              <p:val>
                                                <p:strVal val="#ppt_w"/>
                                              </p:val>
                                            </p:tav>
                                          </p:tavLst>
                                        </p:anim>
                                        <p:anim calcmode="lin" valueType="num">
                                          <p:cBhvr>
                                            <p:cTn id="56" dur="500" fill="hold"/>
                                            <p:tgtEl>
                                              <p:spTgt spid="17"/>
                                            </p:tgtEl>
                                            <p:attrNameLst>
                                              <p:attrName>ppt_h</p:attrName>
                                            </p:attrNameLst>
                                          </p:cBhvr>
                                          <p:tavLst>
                                            <p:tav tm="0">
                                              <p:val>
                                                <p:strVal val="4*#ppt_h"/>
                                              </p:val>
                                            </p:tav>
                                            <p:tav tm="100000">
                                              <p:val>
                                                <p:strVal val="#ppt_h"/>
                                              </p:val>
                                            </p:tav>
                                          </p:tavLst>
                                        </p:anim>
                                      </p:childTnLst>
                                    </p:cTn>
                                  </p:par>
                                </p:childTnLst>
                              </p:cTn>
                            </p:par>
                            <p:par>
                              <p:cTn id="57" fill="hold">
                                <p:stCondLst>
                                  <p:cond delay="6750"/>
                                </p:stCondLst>
                                <p:childTnLst>
                                  <p:par>
                                    <p:cTn id="58" presetID="49" presetClass="entr" presetSubtype="0" decel="10000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 calcmode="lin" valueType="num">
                                          <p:cBhvr>
                                            <p:cTn id="62" dur="500" fill="hold"/>
                                            <p:tgtEl>
                                              <p:spTgt spid="22"/>
                                            </p:tgtEl>
                                            <p:attrNameLst>
                                              <p:attrName>style.rotation</p:attrName>
                                            </p:attrNameLst>
                                          </p:cBhvr>
                                          <p:tavLst>
                                            <p:tav tm="0">
                                              <p:val>
                                                <p:fltVal val="360"/>
                                              </p:val>
                                            </p:tav>
                                            <p:tav tm="100000">
                                              <p:val>
                                                <p:fltVal val="0"/>
                                              </p:val>
                                            </p:tav>
                                          </p:tavLst>
                                        </p:anim>
                                        <p:animEffect transition="in" filter="fade">
                                          <p:cBhvr>
                                            <p:cTn id="63" dur="500"/>
                                            <p:tgtEl>
                                              <p:spTgt spid="22"/>
                                            </p:tgtEl>
                                          </p:cBhvr>
                                        </p:animEffect>
                                      </p:childTnLst>
                                    </p:cTn>
                                  </p:par>
                                </p:childTnLst>
                              </p:cTn>
                            </p:par>
                            <p:par>
                              <p:cTn id="64" fill="hold">
                                <p:stCondLst>
                                  <p:cond delay="7250"/>
                                </p:stCondLst>
                                <p:childTnLst>
                                  <p:par>
                                    <p:cTn id="65" presetID="2" presetClass="entr" presetSubtype="2"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1+#ppt_w/2"/>
                                              </p:val>
                                            </p:tav>
                                            <p:tav tm="100000">
                                              <p:val>
                                                <p:strVal val="#ppt_x"/>
                                              </p:val>
                                            </p:tav>
                                          </p:tavLst>
                                        </p:anim>
                                        <p:anim calcmode="lin" valueType="num">
                                          <p:cBhvr additive="base">
                                            <p:cTn id="68" dur="500" fill="hold"/>
                                            <p:tgtEl>
                                              <p:spTgt spid="21"/>
                                            </p:tgtEl>
                                            <p:attrNameLst>
                                              <p:attrName>ppt_y</p:attrName>
                                            </p:attrNameLst>
                                          </p:cBhvr>
                                          <p:tavLst>
                                            <p:tav tm="0">
                                              <p:val>
                                                <p:strVal val="#ppt_y"/>
                                              </p:val>
                                            </p:tav>
                                            <p:tav tm="100000">
                                              <p:val>
                                                <p:strVal val="#ppt_y"/>
                                              </p:val>
                                            </p:tav>
                                          </p:tavLst>
                                        </p:anim>
                                      </p:childTnLst>
                                    </p:cTn>
                                  </p:par>
                                </p:childTnLst>
                              </p:cTn>
                            </p:par>
                            <p:par>
                              <p:cTn id="69" fill="hold">
                                <p:stCondLst>
                                  <p:cond delay="7750"/>
                                </p:stCondLst>
                                <p:childTnLst>
                                  <p:par>
                                    <p:cTn id="70" presetID="23" presetClass="entr" presetSubtype="3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strVal val="4*#ppt_w"/>
                                              </p:val>
                                            </p:tav>
                                            <p:tav tm="100000">
                                              <p:val>
                                                <p:strVal val="#ppt_w"/>
                                              </p:val>
                                            </p:tav>
                                          </p:tavLst>
                                        </p:anim>
                                        <p:anim calcmode="lin" valueType="num">
                                          <p:cBhvr>
                                            <p:cTn id="73" dur="500" fill="hold"/>
                                            <p:tgtEl>
                                              <p:spTgt spid="20"/>
                                            </p:tgtEl>
                                            <p:attrNameLst>
                                              <p:attrName>ppt_h</p:attrName>
                                            </p:attrNameLst>
                                          </p:cBhvr>
                                          <p:tavLst>
                                            <p:tav tm="0">
                                              <p:val>
                                                <p:strVal val="4*#ppt_h"/>
                                              </p:val>
                                            </p:tav>
                                            <p:tav tm="100000">
                                              <p:val>
                                                <p:strVal val="#ppt_h"/>
                                              </p:val>
                                            </p:tav>
                                          </p:tavLst>
                                        </p:anim>
                                      </p:childTnLst>
                                    </p:cTn>
                                  </p:par>
                                </p:childTnLst>
                              </p:cTn>
                            </p:par>
                            <p:par>
                              <p:cTn id="74" fill="hold">
                                <p:stCondLst>
                                  <p:cond delay="8250"/>
                                </p:stCondLst>
                                <p:childTnLst>
                                  <p:par>
                                    <p:cTn id="75" presetID="49" presetClass="entr" presetSubtype="0" decel="100000"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 calcmode="lin" valueType="num">
                                          <p:cBhvr>
                                            <p:cTn id="79" dur="500" fill="hold"/>
                                            <p:tgtEl>
                                              <p:spTgt spid="25"/>
                                            </p:tgtEl>
                                            <p:attrNameLst>
                                              <p:attrName>style.rotation</p:attrName>
                                            </p:attrNameLst>
                                          </p:cBhvr>
                                          <p:tavLst>
                                            <p:tav tm="0">
                                              <p:val>
                                                <p:fltVal val="360"/>
                                              </p:val>
                                            </p:tav>
                                            <p:tav tm="100000">
                                              <p:val>
                                                <p:fltVal val="0"/>
                                              </p:val>
                                            </p:tav>
                                          </p:tavLst>
                                        </p:anim>
                                        <p:animEffect transition="in" filter="fade">
                                          <p:cBhvr>
                                            <p:cTn id="80" dur="500"/>
                                            <p:tgtEl>
                                              <p:spTgt spid="25"/>
                                            </p:tgtEl>
                                          </p:cBhvr>
                                        </p:animEffect>
                                      </p:childTnLst>
                                    </p:cTn>
                                  </p:par>
                                </p:childTnLst>
                              </p:cTn>
                            </p:par>
                            <p:par>
                              <p:cTn id="81" fill="hold">
                                <p:stCondLst>
                                  <p:cond delay="8750"/>
                                </p:stCondLst>
                                <p:childTnLst>
                                  <p:par>
                                    <p:cTn id="82" presetID="2" presetClass="entr" presetSubtype="2" fill="hold" grpId="0" nodeType="after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additive="base">
                                            <p:cTn id="84" dur="500" fill="hold"/>
                                            <p:tgtEl>
                                              <p:spTgt spid="24"/>
                                            </p:tgtEl>
                                            <p:attrNameLst>
                                              <p:attrName>ppt_x</p:attrName>
                                            </p:attrNameLst>
                                          </p:cBhvr>
                                          <p:tavLst>
                                            <p:tav tm="0">
                                              <p:val>
                                                <p:strVal val="1+#ppt_w/2"/>
                                              </p:val>
                                            </p:tav>
                                            <p:tav tm="100000">
                                              <p:val>
                                                <p:strVal val="#ppt_x"/>
                                              </p:val>
                                            </p:tav>
                                          </p:tavLst>
                                        </p:anim>
                                        <p:anim calcmode="lin" valueType="num">
                                          <p:cBhvr additive="base">
                                            <p:cTn id="85" dur="500" fill="hold"/>
                                            <p:tgtEl>
                                              <p:spTgt spid="24"/>
                                            </p:tgtEl>
                                            <p:attrNameLst>
                                              <p:attrName>ppt_y</p:attrName>
                                            </p:attrNameLst>
                                          </p:cBhvr>
                                          <p:tavLst>
                                            <p:tav tm="0">
                                              <p:val>
                                                <p:strVal val="#ppt_y"/>
                                              </p:val>
                                            </p:tav>
                                            <p:tav tm="100000">
                                              <p:val>
                                                <p:strVal val="#ppt_y"/>
                                              </p:val>
                                            </p:tav>
                                          </p:tavLst>
                                        </p:anim>
                                      </p:childTnLst>
                                    </p:cTn>
                                  </p:par>
                                </p:childTnLst>
                              </p:cTn>
                            </p:par>
                            <p:par>
                              <p:cTn id="86" fill="hold">
                                <p:stCondLst>
                                  <p:cond delay="9250"/>
                                </p:stCondLst>
                                <p:childTnLst>
                                  <p:par>
                                    <p:cTn id="87" presetID="23" presetClass="entr" presetSubtype="32"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strVal val="4*#ppt_w"/>
                                              </p:val>
                                            </p:tav>
                                            <p:tav tm="100000">
                                              <p:val>
                                                <p:strVal val="#ppt_w"/>
                                              </p:val>
                                            </p:tav>
                                          </p:tavLst>
                                        </p:anim>
                                        <p:anim calcmode="lin" valueType="num">
                                          <p:cBhvr>
                                            <p:cTn id="90" dur="500" fill="hold"/>
                                            <p:tgtEl>
                                              <p:spTgt spid="23"/>
                                            </p:tgtEl>
                                            <p:attrNameLst>
                                              <p:attrName>ppt_h</p:attrName>
                                            </p:attrNameLst>
                                          </p:cBhvr>
                                          <p:tavLst>
                                            <p:tav tm="0">
                                              <p:val>
                                                <p:strVal val="4*#ppt_h"/>
                                              </p:val>
                                            </p:tav>
                                            <p:tav tm="100000">
                                              <p:val>
                                                <p:strVal val="#ppt_h"/>
                                              </p:val>
                                            </p:tav>
                                          </p:tavLst>
                                        </p:anim>
                                      </p:childTnLst>
                                    </p:cTn>
                                  </p:par>
                                </p:childTnLst>
                              </p:cTn>
                            </p:par>
                            <p:par>
                              <p:cTn id="91" fill="hold">
                                <p:stCondLst>
                                  <p:cond delay="9750"/>
                                </p:stCondLst>
                                <p:childTnLst>
                                  <p:par>
                                    <p:cTn id="92" presetID="49" presetClass="entr" presetSubtype="0" decel="100000" fill="hold" grpId="0"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 calcmode="lin" valueType="num">
                                          <p:cBhvr>
                                            <p:cTn id="96" dur="500" fill="hold"/>
                                            <p:tgtEl>
                                              <p:spTgt spid="29"/>
                                            </p:tgtEl>
                                            <p:attrNameLst>
                                              <p:attrName>style.rotation</p:attrName>
                                            </p:attrNameLst>
                                          </p:cBhvr>
                                          <p:tavLst>
                                            <p:tav tm="0">
                                              <p:val>
                                                <p:fltVal val="360"/>
                                              </p:val>
                                            </p:tav>
                                            <p:tav tm="100000">
                                              <p:val>
                                                <p:fltVal val="0"/>
                                              </p:val>
                                            </p:tav>
                                          </p:tavLst>
                                        </p:anim>
                                        <p:animEffect transition="in" filter="fade">
                                          <p:cBhvr>
                                            <p:cTn id="97" dur="500"/>
                                            <p:tgtEl>
                                              <p:spTgt spid="29"/>
                                            </p:tgtEl>
                                          </p:cBhvr>
                                        </p:animEffect>
                                      </p:childTnLst>
                                    </p:cTn>
                                  </p:par>
                                </p:childTnLst>
                              </p:cTn>
                            </p:par>
                            <p:par>
                              <p:cTn id="98" fill="hold">
                                <p:stCondLst>
                                  <p:cond delay="10250"/>
                                </p:stCondLst>
                                <p:childTnLst>
                                  <p:par>
                                    <p:cTn id="99" presetID="2" presetClass="entr" presetSubtype="2"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1+#ppt_w/2"/>
                                              </p:val>
                                            </p:tav>
                                            <p:tav tm="100000">
                                              <p:val>
                                                <p:strVal val="#ppt_x"/>
                                              </p:val>
                                            </p:tav>
                                          </p:tavLst>
                                        </p:anim>
                                        <p:anim calcmode="lin" valueType="num">
                                          <p:cBhvr additive="base">
                                            <p:cTn id="102" dur="500" fill="hold"/>
                                            <p:tgtEl>
                                              <p:spTgt spid="28"/>
                                            </p:tgtEl>
                                            <p:attrNameLst>
                                              <p:attrName>ppt_y</p:attrName>
                                            </p:attrNameLst>
                                          </p:cBhvr>
                                          <p:tavLst>
                                            <p:tav tm="0">
                                              <p:val>
                                                <p:strVal val="#ppt_y"/>
                                              </p:val>
                                            </p:tav>
                                            <p:tav tm="100000">
                                              <p:val>
                                                <p:strVal val="#ppt_y"/>
                                              </p:val>
                                            </p:tav>
                                          </p:tavLst>
                                        </p:anim>
                                      </p:childTnLst>
                                    </p:cTn>
                                  </p:par>
                                </p:childTnLst>
                              </p:cTn>
                            </p:par>
                            <p:par>
                              <p:cTn id="103" fill="hold">
                                <p:stCondLst>
                                  <p:cond delay="10750"/>
                                </p:stCondLst>
                                <p:childTnLst>
                                  <p:par>
                                    <p:cTn id="104" presetID="23" presetClass="entr" presetSubtype="32" fill="hold" grpId="0" nodeType="after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ppt_w</p:attrName>
                                            </p:attrNameLst>
                                          </p:cBhvr>
                                          <p:tavLst>
                                            <p:tav tm="0">
                                              <p:val>
                                                <p:strVal val="4*#ppt_w"/>
                                              </p:val>
                                            </p:tav>
                                            <p:tav tm="100000">
                                              <p:val>
                                                <p:strVal val="#ppt_w"/>
                                              </p:val>
                                            </p:tav>
                                          </p:tavLst>
                                        </p:anim>
                                        <p:anim calcmode="lin" valueType="num">
                                          <p:cBhvr>
                                            <p:cTn id="107" dur="500" fill="hold"/>
                                            <p:tgtEl>
                                              <p:spTgt spid="27"/>
                                            </p:tgtEl>
                                            <p:attrNameLst>
                                              <p:attrName>ppt_h</p:attrName>
                                            </p:attrNameLst>
                                          </p:cBhvr>
                                          <p:tavLst>
                                            <p:tav tm="0">
                                              <p:val>
                                                <p:strVal val="4*#ppt_h"/>
                                              </p:val>
                                            </p:tav>
                                            <p:tav tm="100000">
                                              <p:val>
                                                <p:strVal val="#ppt_h"/>
                                              </p:val>
                                            </p:tav>
                                          </p:tavLst>
                                        </p:anim>
                                      </p:childTnLst>
                                    </p:cTn>
                                  </p:par>
                                </p:childTnLst>
                              </p:cTn>
                            </p:par>
                            <p:par>
                              <p:cTn id="108" fill="hold">
                                <p:stCondLst>
                                  <p:cond delay="11250"/>
                                </p:stCondLst>
                                <p:childTnLst>
                                  <p:par>
                                    <p:cTn id="109" presetID="22" presetClass="entr" presetSubtype="4" fill="hold"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wipe(down)">
                                          <p:cBhvr>
                                            <p:cTn id="11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5" grpId="0" animBg="1"/>
          <p:bldP spid="16" grpId="0" animBg="1"/>
          <p:bldP spid="17" grpId="0"/>
          <p:bldP spid="18" grpId="0" animBg="1"/>
          <p:bldP spid="19" grpId="0" animBg="1"/>
          <p:bldP spid="20" grpId="0"/>
          <p:bldP spid="21" grpId="0" animBg="1"/>
          <p:bldP spid="22" grpId="0" animBg="1"/>
          <p:bldP spid="23" grpId="0"/>
          <p:bldP spid="24" grpId="0" animBg="1"/>
          <p:bldP spid="25" grpId="0" animBg="1"/>
          <p:bldP spid="27" grpId="0"/>
          <p:bldP spid="28" grpId="0" animBg="1"/>
          <p:bldP spid="2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守纪律讲规矩，有权不可任性</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53896" y="1238250"/>
            <a:ext cx="11985704" cy="5276016"/>
          </a:xfrm>
          <a:prstGeom prst="rect">
            <a:avLst/>
          </a:prstGeom>
          <a:effectLst>
            <a:outerShdw blurRad="50800" dist="38100" algn="l" rotWithShape="0">
              <a:prstClr val="black">
                <a:alpha val="40000"/>
              </a:prstClr>
            </a:outerShdw>
          </a:effectLst>
        </p:spPr>
      </p:pic>
      <p:sp>
        <p:nvSpPr>
          <p:cNvPr id="12" name="平行四边形 11"/>
          <p:cNvSpPr/>
          <p:nvPr/>
        </p:nvSpPr>
        <p:spPr>
          <a:xfrm>
            <a:off x="1233007" y="2183375"/>
            <a:ext cx="9315065"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algn="ctr" defTabSz="457200">
              <a:defRPr/>
            </a:pPr>
            <a:endParaRPr lang="zh-CN" altLang="en-US"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3" name="文本框 12"/>
          <p:cNvSpPr txBox="1"/>
          <p:nvPr/>
        </p:nvSpPr>
        <p:spPr>
          <a:xfrm>
            <a:off x="2221210" y="2291995"/>
            <a:ext cx="8643691" cy="523220"/>
          </a:xfrm>
          <a:prstGeom prst="rect">
            <a:avLst/>
          </a:prstGeom>
          <a:noFill/>
        </p:spPr>
        <p:txBody>
          <a:bodyPr wrap="square" rtlCol="0">
            <a:spAutoFit/>
          </a:bodyPr>
          <a:lstStyle/>
          <a:p>
            <a:pPr defTabSz="457200">
              <a:defRPr/>
            </a:pPr>
            <a:r>
              <a:rPr lang="zh-CN" altLang="en-US" sz="2800"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漠视政治纪律往往是一切腐败现象的源头。</a:t>
            </a:r>
            <a:endParaRPr lang="zh-CN" altLang="en-US" sz="28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4" name="组合 13"/>
          <p:cNvGrpSpPr/>
          <p:nvPr/>
        </p:nvGrpSpPr>
        <p:grpSpPr>
          <a:xfrm>
            <a:off x="955994" y="1906782"/>
            <a:ext cx="1265216" cy="1189016"/>
            <a:chOff x="2042160" y="1569424"/>
            <a:chExt cx="1859576" cy="1859576"/>
          </a:xfrm>
        </p:grpSpPr>
        <p:sp>
          <p:nvSpPr>
            <p:cNvPr id="15" name="星形: 五角 10"/>
            <p:cNvSpPr/>
            <p:nvPr/>
          </p:nvSpPr>
          <p:spPr>
            <a:xfrm>
              <a:off x="2042160" y="1569424"/>
              <a:ext cx="1859576" cy="1859576"/>
            </a:xfrm>
            <a:prstGeom prst="star5">
              <a:avLst>
                <a:gd name="adj" fmla="val 27993"/>
                <a:gd name="hf" fmla="val 105146"/>
                <a:gd name="vf" fmla="val 110557"/>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21229" y="2197039"/>
              <a:ext cx="639342" cy="700108"/>
            </a:xfrm>
            <a:prstGeom prst="rect">
              <a:avLst/>
            </a:prstGeom>
          </p:spPr>
        </p:pic>
      </p:grpSp>
      <p:sp>
        <p:nvSpPr>
          <p:cNvPr id="17" name="矩形 16"/>
          <p:cNvSpPr/>
          <p:nvPr/>
        </p:nvSpPr>
        <p:spPr>
          <a:xfrm>
            <a:off x="1233007" y="3240018"/>
            <a:ext cx="10011508" cy="2462213"/>
          </a:xfrm>
          <a:prstGeom prst="rect">
            <a:avLst/>
          </a:prstGeom>
        </p:spPr>
        <p:txBody>
          <a:bodyPr wrap="square">
            <a:spAutoFit/>
          </a:bodyPr>
          <a:lstStyle/>
          <a:p>
            <a:pPr marL="285750" lvl="0" indent="-285750" defTabSz="1218565">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从近年来陆续查处的腐败窝案看</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一些地方 和领域出现的塌方式腐败、整体性沦陷</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充分暴露出在某些领导干部眼中</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党的政治纪律、政治规矩已被视若无物。</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这并不是说党的纪律和规矩发生了变化</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而是这些人的脑子里已经根 本没有了纪律和规矩这根弦。</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这些人</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自以为上有保护伞作靠山、下有黑金当后盾</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将自己的 前途命运捆绑在“帮主”身上</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沆瀣一气、贪赃枉法</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一荣俱荣、一损俱损。</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这些人把党和人民赋予、只能用于为党和人民做事的权力</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变成效忠“帮主”的私器</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自身沦为某些人豢养的家奴</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上下协同、共趟浑水</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互相借力、互相庇护。</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这些人的权力越大、地位越高</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其腐败和破 坏的程度越大</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给党和人民造成的危害也越大。</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不守纪律不讲规矩</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权力如脱缰之马</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正是一些 人最终在腐败面前败下阵来的重要原因。</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孔夫子曾指斥这些人是“同而不和”的丑类</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我们 党岂能容忍</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以刮骨疗毒的决心和勇气除恶务尽</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彻底割除党内的腐败毒瘤</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才能形成和巩固 风清气正的政治生态。</a:t>
            </a:r>
            <a:endPar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style.rotation</p:attrName>
                                            </p:attrNameLst>
                                          </p:cBhvr>
                                          <p:tavLst>
                                            <p:tav tm="0">
                                              <p:val>
                                                <p:fltVal val="360"/>
                                              </p:val>
                                            </p:tav>
                                            <p:tav tm="100000">
                                              <p:val>
                                                <p:fltVal val="0"/>
                                              </p:val>
                                            </p:tav>
                                          </p:tavLst>
                                        </p:anim>
                                        <p:animEffect transition="in" filter="fade">
                                          <p:cBhvr>
                                            <p:cTn id="15" dur="500"/>
                                            <p:tgtEl>
                                              <p:spTgt spid="14"/>
                                            </p:tgtEl>
                                          </p:cBhvr>
                                        </p:animEffect>
                                      </p:childTnLst>
                                    </p:cTn>
                                  </p:par>
                                </p:childTnLst>
                              </p:cTn>
                            </p:par>
                            <p:par>
                              <p:cTn id="16" fill="hold">
                                <p:stCondLst>
                                  <p:cond delay="1500"/>
                                </p:stCondLst>
                                <p:childTnLst>
                                  <p:par>
                                    <p:cTn id="17" presetID="2" presetClass="entr" presetSubtype="2" fill="hold" grpId="0" nodeType="afterEffect" p14:presetBounceEnd="4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48000">
                                          <p:cBhvr additive="base">
                                            <p:cTn id="19" dur="5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3"/>
                                            </p:tgtEl>
                                            <p:attrNameLst>
                                              <p:attrName>ppt_y</p:attrName>
                                            </p:attrNameLst>
                                          </p:cBhvr>
                                          <p:tavLst>
                                            <p:tav tm="0">
                                              <p:val>
                                                <p:strVal val="#ppt_y"/>
                                              </p:val>
                                            </p:tav>
                                            <p:tav tm="100000">
                                              <p:val>
                                                <p:strVal val="#ppt_y"/>
                                              </p:val>
                                            </p:tav>
                                          </p:tavLst>
                                        </p:anim>
                                        <p:anim calcmode="lin" valueType="num">
                                          <p:cBhvr>
                                            <p:cTn id="2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3"/>
                                            </p:tgtEl>
                                          </p:cBhvr>
                                        </p:animEffect>
                                      </p:childTnLst>
                                    </p:cTn>
                                  </p:par>
                                </p:childTnLst>
                              </p:cTn>
                            </p:par>
                            <p:par>
                              <p:cTn id="28" fill="hold">
                                <p:stCondLst>
                                  <p:cond delay="2900"/>
                                </p:stCondLst>
                                <p:childTnLst>
                                  <p:par>
                                    <p:cTn id="29" presetID="23"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style.rotation</p:attrName>
                                            </p:attrNameLst>
                                          </p:cBhvr>
                                          <p:tavLst>
                                            <p:tav tm="0">
                                              <p:val>
                                                <p:fltVal val="360"/>
                                              </p:val>
                                            </p:tav>
                                            <p:tav tm="100000">
                                              <p:val>
                                                <p:fltVal val="0"/>
                                              </p:val>
                                            </p:tav>
                                          </p:tavLst>
                                        </p:anim>
                                        <p:animEffect transition="in" filter="fade">
                                          <p:cBhvr>
                                            <p:cTn id="15" dur="500"/>
                                            <p:tgtEl>
                                              <p:spTgt spid="14"/>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3"/>
                                            </p:tgtEl>
                                            <p:attrNameLst>
                                              <p:attrName>ppt_y</p:attrName>
                                            </p:attrNameLst>
                                          </p:cBhvr>
                                          <p:tavLst>
                                            <p:tav tm="0">
                                              <p:val>
                                                <p:strVal val="#ppt_y"/>
                                              </p:val>
                                            </p:tav>
                                            <p:tav tm="100000">
                                              <p:val>
                                                <p:strVal val="#ppt_y"/>
                                              </p:val>
                                            </p:tav>
                                          </p:tavLst>
                                        </p:anim>
                                        <p:anim calcmode="lin" valueType="num">
                                          <p:cBhvr>
                                            <p:cTn id="2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3"/>
                                            </p:tgtEl>
                                          </p:cBhvr>
                                        </p:animEffect>
                                      </p:childTnLst>
                                    </p:cTn>
                                  </p:par>
                                </p:childTnLst>
                              </p:cTn>
                            </p:par>
                            <p:par>
                              <p:cTn id="28" fill="hold">
                                <p:stCondLst>
                                  <p:cond delay="2900"/>
                                </p:stCondLst>
                                <p:childTnLst>
                                  <p:par>
                                    <p:cTn id="29" presetID="23"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102243"/>
          <p:cNvSpPr/>
          <p:nvPr>
            <p:custDataLst>
              <p:tags r:id="rId1"/>
            </p:custDataLst>
          </p:nvPr>
        </p:nvSpPr>
        <p:spPr>
          <a:xfrm>
            <a:off x="741496" y="2282723"/>
            <a:ext cx="10589650" cy="36947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2208582"/>
            <a:ext cx="12192000" cy="4649418"/>
          </a:xfrm>
          <a:prstGeom prst="rect">
            <a:avLst/>
          </a:prstGeom>
        </p:spPr>
      </p:pic>
      <p:sp>
        <p:nvSpPr>
          <p:cNvPr id="2" name="PA-102237"/>
          <p:cNvSpPr txBox="1"/>
          <p:nvPr>
            <p:custDataLst>
              <p:tags r:id="rId3"/>
            </p:custDataLst>
          </p:nvPr>
        </p:nvSpPr>
        <p:spPr>
          <a:xfrm>
            <a:off x="5214355" y="389756"/>
            <a:ext cx="6451600" cy="521970"/>
          </a:xfrm>
          <a:prstGeom prst="rect">
            <a:avLst/>
          </a:prstGeom>
          <a:noFill/>
        </p:spPr>
        <p:txBody>
          <a:bodyPr wrap="none" rtlCol="0">
            <a:spAutoFit/>
          </a:bodyPr>
          <a:lstStyle>
            <a:defPPr>
              <a:defRPr lang="zh-CN"/>
            </a:defPPr>
            <a:lvl1pPr defTabSz="913765" eaLnBrk="0" fontAlgn="base" hangingPunct="0">
              <a:spcBef>
                <a:spcPct val="0"/>
              </a:spcBef>
              <a:spcAft>
                <a:spcPct val="0"/>
              </a:spcAft>
              <a:defRPr sz="2400" b="1">
                <a:gradFill>
                  <a:gsLst>
                    <a:gs pos="0">
                      <a:srgbClr val="EF2D2D"/>
                    </a:gs>
                    <a:gs pos="62000">
                      <a:srgbClr val="D10C18"/>
                    </a:gs>
                    <a:gs pos="100000">
                      <a:srgbClr val="B60410"/>
                    </a:gs>
                  </a:gsLst>
                  <a:lin ang="5400000" scaled="1"/>
                </a:gradFill>
                <a:latin typeface="微软雅黑" panose="020B0503020204020204" charset="-122"/>
                <a:ea typeface="微软雅黑" panose="020B0503020204020204" charset="-122"/>
              </a:defRPr>
            </a:lvl1pPr>
          </a:lstStyle>
          <a:p>
            <a:pPr algn="ctr"/>
            <a:r>
              <a:rPr lang="en-US" altLang="zh-CN" sz="2800" dirty="0">
                <a:solidFill>
                  <a:srgbClr val="CC0C0F"/>
                </a:solidFill>
                <a:latin typeface="思源黑体" panose="020B0500000000000000" pitchFamily="34" charset="-122"/>
                <a:ea typeface="思源黑体" panose="020B0500000000000000" pitchFamily="34" charset="-122"/>
                <a:cs typeface="+mn-ea"/>
                <a:sym typeface="思源黑体" panose="020B0500000000000000" pitchFamily="34" charset="-122"/>
              </a:rPr>
              <a:t>             </a:t>
            </a:r>
            <a:r>
              <a:rPr lang="zh-CN" altLang="en-US" sz="2800" dirty="0">
                <a:solidFill>
                  <a:srgbClr val="CC0C0F"/>
                </a:solidFill>
                <a:latin typeface="思源黑体" panose="020B0500000000000000" pitchFamily="34" charset="-122"/>
                <a:ea typeface="思源黑体" panose="020B0500000000000000" pitchFamily="34" charset="-122"/>
                <a:cs typeface="+mn-ea"/>
                <a:sym typeface="思源黑体" panose="020B0500000000000000" pitchFamily="34" charset="-122"/>
              </a:rPr>
              <a:t>做清廉为民务实有为干部</a:t>
            </a:r>
            <a:endParaRPr lang="zh-CN" altLang="en-US" sz="2800" dirty="0">
              <a:solidFill>
                <a:srgbClr val="CC0C0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3" name="PA-102238"/>
          <p:cNvCxnSpPr/>
          <p:nvPr>
            <p:custDataLst>
              <p:tags r:id="rId4"/>
            </p:custDataLst>
          </p:nvPr>
        </p:nvCxnSpPr>
        <p:spPr>
          <a:xfrm>
            <a:off x="2800849" y="963700"/>
            <a:ext cx="9391151" cy="421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PA-102239"/>
          <p:cNvSpPr txBox="1"/>
          <p:nvPr>
            <p:custDataLst>
              <p:tags r:id="rId5"/>
            </p:custDataLst>
          </p:nvPr>
        </p:nvSpPr>
        <p:spPr>
          <a:xfrm>
            <a:off x="878505" y="535016"/>
            <a:ext cx="2977060" cy="659604"/>
          </a:xfrm>
          <a:prstGeom prst="rect">
            <a:avLst/>
          </a:prstGeom>
          <a:noFill/>
          <a:ln>
            <a:noFill/>
          </a:ln>
          <a:effectLst>
            <a:innerShdw blurRad="63500" dist="50800" dir="16200000">
              <a:prstClr val="black">
                <a:alpha val="50000"/>
              </a:prstClr>
            </a:innerShdw>
          </a:effectLst>
        </p:spPr>
        <p:txBody>
          <a:bodyPr wrap="square" rtlCol="0">
            <a:spAutoFit/>
          </a:bodyPr>
          <a:lstStyle/>
          <a:p>
            <a:pPr>
              <a:lnSpc>
                <a:spcPct val="110000"/>
              </a:lnSpc>
            </a:pPr>
            <a:r>
              <a:rPr lang="zh-CN" altLang="en-US" sz="3600" b="1" dirty="0">
                <a:ln w="3175">
                  <a:noFill/>
                </a:ln>
                <a:solidFill>
                  <a:srgbClr val="EB0000"/>
                </a:solidFill>
                <a:latin typeface="思源黑体" panose="020B0500000000000000" pitchFamily="34" charset="-122"/>
                <a:ea typeface="思源黑体" panose="020B0500000000000000" pitchFamily="34" charset="-122"/>
                <a:cs typeface="经典行书简" panose="02010609010101010101" pitchFamily="49" charset="-122"/>
                <a:sym typeface="思源黑体" panose="020B0500000000000000" pitchFamily="34" charset="-122"/>
              </a:rPr>
              <a:t>前言导读</a:t>
            </a:r>
            <a:endParaRPr lang="zh-CN" altLang="en-US" sz="3600" b="1" dirty="0">
              <a:ln w="3175">
                <a:noFill/>
              </a:ln>
              <a:solidFill>
                <a:srgbClr val="EB0000"/>
              </a:solidFill>
              <a:latin typeface="思源黑体" panose="020B0500000000000000" pitchFamily="34" charset="-122"/>
              <a:ea typeface="思源黑体" panose="020B0500000000000000" pitchFamily="34" charset="-122"/>
              <a:cs typeface="经典行书简" panose="02010609010101010101" pitchFamily="49" charset="-122"/>
              <a:sym typeface="思源黑体" panose="020B0500000000000000" pitchFamily="34" charset="-122"/>
            </a:endParaRPr>
          </a:p>
        </p:txBody>
      </p:sp>
      <p:pic>
        <p:nvPicPr>
          <p:cNvPr id="16" name="PA-102244"/>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a:xfrm>
            <a:off x="262160" y="1386938"/>
            <a:ext cx="2144280" cy="1609990"/>
          </a:xfrm>
          <a:prstGeom prst="rect">
            <a:avLst/>
          </a:prstGeom>
        </p:spPr>
      </p:pic>
      <p:sp>
        <p:nvSpPr>
          <p:cNvPr id="17" name="PA-102245"/>
          <p:cNvSpPr/>
          <p:nvPr>
            <p:custDataLst>
              <p:tags r:id="rId8"/>
            </p:custDataLst>
          </p:nvPr>
        </p:nvSpPr>
        <p:spPr>
          <a:xfrm>
            <a:off x="1302896" y="2968737"/>
            <a:ext cx="9501443" cy="2399665"/>
          </a:xfrm>
          <a:prstGeom prst="rect">
            <a:avLst/>
          </a:prstGeom>
        </p:spPr>
        <p:txBody>
          <a:bodyPr wrap="square">
            <a:spAutoFit/>
          </a:bodyPr>
          <a:lstStyle/>
          <a:p>
            <a:pPr algn="just" defTabSz="457200">
              <a:lnSpc>
                <a:spcPct val="150000"/>
              </a:lnSpc>
            </a:pPr>
            <a:r>
              <a:rPr lang="zh-CN" altLang="en-US" sz="2000" dirty="0">
                <a:latin typeface="思源黑体" panose="020B0500000000000000" pitchFamily="34" charset="-122"/>
                <a:ea typeface="思源黑体" panose="020B0500000000000000" pitchFamily="34" charset="-122"/>
                <a:sym typeface="思源黑体" panose="020B0500000000000000" pitchFamily="34" charset="-122"/>
              </a:rPr>
              <a:t>       随着“四个全面”战略布局的深入推进，党和国家对廉洁工作越来越加重视，廉洁工作的内涵日 益丰富，外延不断扩大，服务对象日趋多元化，廉洁工作领域越来越宽、任务越来越重。“十四五”期间，随着精准扶贫的深入实施，廉洁工作在社会建设中的骨干作用将愈发 凸显，下面，我就如何树立新的从政观念、做清廉为民务实有为的廉洁干部，谈三个方面的认识。 </a:t>
            </a:r>
            <a:endPar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13" name="图片 12" descr="图片包含 游戏机, 乐高, 灯, 标志&#10;&#10;描述已自动生成"/>
          <p:cNvPicPr>
            <a:picLocks noChangeAspect="1"/>
          </p:cNvPicPr>
          <p:nvPr/>
        </p:nvPicPr>
        <p:blipFill>
          <a:blip r:embed="rId9" cstate="screen"/>
          <a:stretch>
            <a:fillRect/>
          </a:stretch>
        </p:blipFill>
        <p:spPr>
          <a:xfrm>
            <a:off x="0" y="446370"/>
            <a:ext cx="930435" cy="7579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42" presetClass="path" presetSubtype="0" decel="100000" fill="hold" grpId="1" nodeType="withEffect">
                                  <p:stCondLst>
                                    <p:cond delay="0"/>
                                  </p:stCondLst>
                                  <p:childTnLst>
                                    <p:animMotion origin="layout" path="M -1.45833E-6 -4.81481E-6 L 0.14518 -0.00023 " pathEditMode="relative" rAng="0" ptsTypes="AA">
                                      <p:cBhvr>
                                        <p:cTn id="28" dur="1000" spd="-100000" fill="hold"/>
                                        <p:tgtEl>
                                          <p:spTgt spid="2"/>
                                        </p:tgtEl>
                                        <p:attrNameLst>
                                          <p:attrName>ppt_x</p:attrName>
                                          <p:attrName>ppt_y</p:attrName>
                                        </p:attrNameLst>
                                      </p:cBhvr>
                                      <p:rCtr x="7253" y="-23"/>
                                    </p:animMotion>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53" presetClass="entr" presetSubtype="16" fill="hold" grpId="0" nodeType="afterEffect">
                                  <p:stCondLst>
                                    <p:cond delay="0"/>
                                  </p:stCondLst>
                                  <p:iterate type="lt">
                                    <p:tmPct val="10000"/>
                                  </p:iterate>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守纪律讲规矩，有权不可任性</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91700" y="1306390"/>
            <a:ext cx="11909799" cy="5310552"/>
          </a:xfrm>
          <a:prstGeom prst="rect">
            <a:avLst/>
          </a:prstGeom>
          <a:effectLst>
            <a:outerShdw blurRad="50800" dist="38100" algn="l" rotWithShape="0">
              <a:prstClr val="black">
                <a:alpha val="40000"/>
              </a:prstClr>
            </a:outerShdw>
          </a:effectLst>
        </p:spPr>
      </p:pic>
      <p:sp>
        <p:nvSpPr>
          <p:cNvPr id="4" name="平行四边形 3"/>
          <p:cNvSpPr/>
          <p:nvPr/>
        </p:nvSpPr>
        <p:spPr>
          <a:xfrm>
            <a:off x="1347307" y="2259575"/>
            <a:ext cx="9315065"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algn="ctr" defTabSz="457200">
              <a:defRPr/>
            </a:pPr>
            <a:endParaRPr lang="zh-CN" altLang="en-US"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 name="文本框 4"/>
          <p:cNvSpPr txBox="1"/>
          <p:nvPr/>
        </p:nvSpPr>
        <p:spPr>
          <a:xfrm>
            <a:off x="2335510" y="2368195"/>
            <a:ext cx="8643691" cy="523220"/>
          </a:xfrm>
          <a:prstGeom prst="rect">
            <a:avLst/>
          </a:prstGeom>
          <a:noFill/>
        </p:spPr>
        <p:txBody>
          <a:bodyPr wrap="square" rtlCol="0">
            <a:spAutoFit/>
          </a:bodyPr>
          <a:lstStyle/>
          <a:p>
            <a:pPr defTabSz="457200">
              <a:defRPr/>
            </a:pPr>
            <a:r>
              <a:rPr lang="zh-CN" altLang="en-US" sz="2800"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守纪律讲规矩</a:t>
            </a:r>
            <a:r>
              <a:rPr lang="en-US" altLang="zh-CN" sz="2800"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2800" dirty="0">
                <a:solidFill>
                  <a:schemeClr val="bg2">
                    <a:lumMod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这就是我们党的规矩</a:t>
            </a:r>
            <a:endParaRPr lang="zh-CN" altLang="en-US" sz="28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6" name="组合 5"/>
          <p:cNvGrpSpPr/>
          <p:nvPr/>
        </p:nvGrpSpPr>
        <p:grpSpPr>
          <a:xfrm>
            <a:off x="1070294" y="1982982"/>
            <a:ext cx="1265216" cy="1189016"/>
            <a:chOff x="2042160" y="1569424"/>
            <a:chExt cx="1859576" cy="1859576"/>
          </a:xfrm>
        </p:grpSpPr>
        <p:sp>
          <p:nvSpPr>
            <p:cNvPr id="7" name="星形: 五角 10"/>
            <p:cNvSpPr/>
            <p:nvPr/>
          </p:nvSpPr>
          <p:spPr>
            <a:xfrm>
              <a:off x="2042160" y="1569424"/>
              <a:ext cx="1859576" cy="1859576"/>
            </a:xfrm>
            <a:prstGeom prst="star5">
              <a:avLst>
                <a:gd name="adj" fmla="val 27993"/>
                <a:gd name="hf" fmla="val 105146"/>
                <a:gd name="vf" fmla="val 110557"/>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21229" y="2197039"/>
              <a:ext cx="639342" cy="700108"/>
            </a:xfrm>
            <a:prstGeom prst="rect">
              <a:avLst/>
            </a:prstGeom>
          </p:spPr>
        </p:pic>
      </p:grpSp>
      <p:sp>
        <p:nvSpPr>
          <p:cNvPr id="9" name="矩形 8"/>
          <p:cNvSpPr/>
          <p:nvPr/>
        </p:nvSpPr>
        <p:spPr>
          <a:xfrm>
            <a:off x="1241799" y="3231063"/>
            <a:ext cx="10011508" cy="1169551"/>
          </a:xfrm>
          <a:prstGeom prst="rect">
            <a:avLst/>
          </a:prstGeom>
        </p:spPr>
        <p:txBody>
          <a:bodyPr wrap="square">
            <a:spAutoFit/>
          </a:bodyPr>
          <a:lstStyle/>
          <a:p>
            <a:pPr marL="285750" lvl="0" indent="-285750" defTabSz="1218565">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对党忠诚</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是讲政治的首要原则</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是管党治党的前提。党员领导干部必须对党绝对忠诚</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在思想和行动上始终同以习近平同志为总书记的党中 央保持高度一致</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自觉维护党中央权威</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党中央提倡的坚决响应</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党中央决定的坚决照办</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党中 央禁止的坚决杜绝。不论在什么地方、在哪个岗位上工作</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都要经得起风浪考验</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确保在政治 方向上不走岔、走偏。始终听党话、跟党走</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爱党忧党、兴党护党</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为国干事、为民谋利</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是非 面前分得清、名利面前放得下、关键时刻靠得住</a:t>
            </a:r>
            <a:r>
              <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坚决贯彻执行党的理论、路线、方针、政 策和中央的决策部署。</a:t>
            </a:r>
            <a:endPar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4" name="文本框 8"/>
          <p:cNvSpPr txBox="1">
            <a:spLocks noChangeArrowheads="1"/>
          </p:cNvSpPr>
          <p:nvPr/>
        </p:nvSpPr>
        <p:spPr bwMode="auto">
          <a:xfrm>
            <a:off x="2681614" y="4533489"/>
            <a:ext cx="7761086" cy="36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把制度治党落到实处</a:t>
            </a:r>
            <a:r>
              <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提高制度的执行力。</a:t>
            </a:r>
            <a:endParaRPr kumimoji="0" lang="zh-CN" altLang="en-US" sz="1800" i="0" u="none" strike="noStrike" kern="1200" cap="none" spc="0" normalizeH="0" baseline="0" noProof="0" dirty="0">
              <a:ln>
                <a:noFill/>
              </a:ln>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5" name="Line 106"/>
          <p:cNvSpPr>
            <a:spLocks noChangeShapeType="1"/>
          </p:cNvSpPr>
          <p:nvPr/>
        </p:nvSpPr>
        <p:spPr bwMode="auto">
          <a:xfrm flipH="1" flipV="1">
            <a:off x="2566776" y="4963286"/>
            <a:ext cx="8095595" cy="11725"/>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6" name="矩形 15"/>
          <p:cNvSpPr/>
          <p:nvPr/>
        </p:nvSpPr>
        <p:spPr>
          <a:xfrm>
            <a:off x="1241799" y="4525432"/>
            <a:ext cx="1324978" cy="449580"/>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要</a:t>
            </a:r>
            <a:endParaRPr kumimoji="0" lang="zh-CN" altLang="en-US" sz="2000" b="1" i="0" u="none" strike="noStrike" kern="1200" cap="none" spc="0" normalizeH="0" baseline="0" noProof="0" dirty="0">
              <a:ln>
                <a:noFill/>
              </a:ln>
              <a:solidFill>
                <a:schemeClr val="bg1"/>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7" name="文本框 8"/>
          <p:cNvSpPr txBox="1">
            <a:spLocks noChangeArrowheads="1"/>
          </p:cNvSpPr>
          <p:nvPr/>
        </p:nvSpPr>
        <p:spPr bwMode="auto">
          <a:xfrm>
            <a:off x="2566775" y="5130372"/>
            <a:ext cx="8095596" cy="49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defRPr/>
            </a:pPr>
            <a:r>
              <a:rPr lang="zh-CN" altLang="en-US"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要以忠诚、干净、担当 和“三严三实”为标准</a:t>
            </a:r>
            <a:r>
              <a:rPr lang="en-US" altLang="zh-CN"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选拔那些公道正派有能力的干部到领导岗位上</a:t>
            </a:r>
            <a:r>
              <a:rPr lang="en-US" altLang="zh-CN"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不让老实人吃亏</a:t>
            </a:r>
            <a:r>
              <a:rPr lang="en-US" altLang="zh-CN"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不让 投机钻营者得利</a:t>
            </a:r>
            <a:r>
              <a:rPr lang="en-US" altLang="zh-CN"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坚决铲除“小圈子”滋生、蔓延的土壤。对不守纪律不讲规矩的人和事</a:t>
            </a:r>
            <a:r>
              <a:rPr lang="en-US" altLang="zh-CN"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要 发现一起查处一起</a:t>
            </a:r>
            <a:r>
              <a:rPr lang="en-US" altLang="zh-CN"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勤灭蝇、勇打虎</a:t>
            </a:r>
            <a:r>
              <a:rPr lang="en-US" altLang="zh-CN"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1200" spc="-150" dirty="0">
                <a:latin typeface="思源黑体" panose="020B0500000000000000" pitchFamily="34" charset="-122"/>
                <a:ea typeface="思源黑体" panose="020B0500000000000000" pitchFamily="34" charset="-122"/>
                <a:cs typeface="+mn-ea"/>
                <a:sym typeface="思源黑体" panose="020B0500000000000000" pitchFamily="34" charset="-122"/>
              </a:rPr>
              <a:t>绝不手软。</a:t>
            </a:r>
            <a:endParaRPr kumimoji="0" lang="zh-CN" altLang="en-US" sz="1400" i="0" u="none" strike="noStrike" kern="1200" cap="none" spc="-150" normalizeH="0" baseline="0" noProof="0" dirty="0">
              <a:ln>
                <a:noFill/>
              </a:ln>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8" name="Line 106"/>
          <p:cNvSpPr>
            <a:spLocks noChangeShapeType="1"/>
          </p:cNvSpPr>
          <p:nvPr/>
        </p:nvSpPr>
        <p:spPr bwMode="auto">
          <a:xfrm flipH="1" flipV="1">
            <a:off x="2566776" y="5658020"/>
            <a:ext cx="8095595" cy="11725"/>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9" name="矩形 18"/>
          <p:cNvSpPr/>
          <p:nvPr/>
        </p:nvSpPr>
        <p:spPr>
          <a:xfrm>
            <a:off x="1241799" y="5220166"/>
            <a:ext cx="1324978" cy="449580"/>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要</a:t>
            </a:r>
            <a:endParaRPr kumimoji="0" lang="zh-CN" altLang="en-US" sz="2000" b="1" i="0" u="none" strike="noStrike" kern="1200" cap="none" spc="0" normalizeH="0" baseline="0" noProof="0" dirty="0">
              <a:ln>
                <a:noFill/>
              </a:ln>
              <a:solidFill>
                <a:schemeClr val="bg1"/>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360"/>
                                              </p:val>
                                            </p:tav>
                                            <p:tav tm="100000">
                                              <p:val>
                                                <p:fltVal val="0"/>
                                              </p:val>
                                            </p:tav>
                                          </p:tavLst>
                                        </p:anim>
                                        <p:animEffect transition="in" filter="fade">
                                          <p:cBhvr>
                                            <p:cTn id="15" dur="500"/>
                                            <p:tgtEl>
                                              <p:spTgt spid="6"/>
                                            </p:tgtEl>
                                          </p:cBhvr>
                                        </p:animEffect>
                                      </p:childTnLst>
                                    </p:cTn>
                                  </p:par>
                                </p:childTnLst>
                              </p:cTn>
                            </p:par>
                            <p:par>
                              <p:cTn id="16" fill="hold">
                                <p:stCondLst>
                                  <p:cond delay="1500"/>
                                </p:stCondLst>
                                <p:childTnLst>
                                  <p:par>
                                    <p:cTn id="17" presetID="2" presetClass="entr" presetSubtype="2" fill="hold" grpId="0" nodeType="afterEffect" p14:presetBounceEnd="48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48000">
                                          <p:cBhvr additive="base">
                                            <p:cTn id="19" dur="5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
                                            </p:tgtEl>
                                          </p:cBhvr>
                                        </p:animEffect>
                                      </p:childTnLst>
                                    </p:cTn>
                                  </p:par>
                                </p:childTnLst>
                              </p:cTn>
                            </p:par>
                            <p:par>
                              <p:cTn id="28" fill="hold">
                                <p:stCondLst>
                                  <p:cond delay="2750"/>
                                </p:stCondLst>
                                <p:childTnLst>
                                  <p:par>
                                    <p:cTn id="29" presetID="2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childTnLst>
                              </p:cTn>
                            </p:par>
                            <p:par>
                              <p:cTn id="33" fill="hold">
                                <p:stCondLst>
                                  <p:cond delay="3250"/>
                                </p:stCondLst>
                                <p:childTnLst>
                                  <p:par>
                                    <p:cTn id="34" presetID="49" presetClass="entr" presetSubtype="0" decel="10000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3750"/>
                                </p:stCondLst>
                                <p:childTnLst>
                                  <p:par>
                                    <p:cTn id="41" presetID="2" presetClass="entr" presetSubtype="2" fill="hold" grpId="0" nodeType="afterEffect" p14:presetBounceEnd="100000">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14:bounceEnd="100000">
                                          <p:cBhvr additive="base">
                                            <p:cTn id="43" dur="500" fill="hold"/>
                                            <p:tgtEl>
                                              <p:spTgt spid="15"/>
                                            </p:tgtEl>
                                            <p:attrNameLst>
                                              <p:attrName>ppt_x</p:attrName>
                                            </p:attrNameLst>
                                          </p:cBhvr>
                                          <p:tavLst>
                                            <p:tav tm="0">
                                              <p:val>
                                                <p:strVal val="1+#ppt_w/2"/>
                                              </p:val>
                                            </p:tav>
                                            <p:tav tm="100000">
                                              <p:val>
                                                <p:strVal val="#ppt_x"/>
                                              </p:val>
                                            </p:tav>
                                          </p:tavLst>
                                        </p:anim>
                                        <p:anim calcmode="lin" valueType="num" p14:bounceEnd="100000">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4250"/>
                                </p:stCondLst>
                                <p:childTnLst>
                                  <p:par>
                                    <p:cTn id="46" presetID="23" presetClass="entr" presetSubtype="32"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strVal val="4*#ppt_w"/>
                                              </p:val>
                                            </p:tav>
                                            <p:tav tm="100000">
                                              <p:val>
                                                <p:strVal val="#ppt_w"/>
                                              </p:val>
                                            </p:tav>
                                          </p:tavLst>
                                        </p:anim>
                                        <p:anim calcmode="lin" valueType="num">
                                          <p:cBhvr>
                                            <p:cTn id="49" dur="500" fill="hold"/>
                                            <p:tgtEl>
                                              <p:spTgt spid="14"/>
                                            </p:tgtEl>
                                            <p:attrNameLst>
                                              <p:attrName>ppt_h</p:attrName>
                                            </p:attrNameLst>
                                          </p:cBhvr>
                                          <p:tavLst>
                                            <p:tav tm="0">
                                              <p:val>
                                                <p:strVal val="4*#ppt_h"/>
                                              </p:val>
                                            </p:tav>
                                            <p:tav tm="100000">
                                              <p:val>
                                                <p:strVal val="#ppt_h"/>
                                              </p:val>
                                            </p:tav>
                                          </p:tavLst>
                                        </p:anim>
                                      </p:childTnLst>
                                    </p:cTn>
                                  </p:par>
                                </p:childTnLst>
                              </p:cTn>
                            </p:par>
                            <p:par>
                              <p:cTn id="50" fill="hold">
                                <p:stCondLst>
                                  <p:cond delay="4750"/>
                                </p:stCondLst>
                                <p:childTnLst>
                                  <p:par>
                                    <p:cTn id="51" presetID="49" presetClass="entr" presetSubtype="0" decel="10000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 calcmode="lin" valueType="num">
                                          <p:cBhvr>
                                            <p:cTn id="55" dur="500" fill="hold"/>
                                            <p:tgtEl>
                                              <p:spTgt spid="19"/>
                                            </p:tgtEl>
                                            <p:attrNameLst>
                                              <p:attrName>style.rotation</p:attrName>
                                            </p:attrNameLst>
                                          </p:cBhvr>
                                          <p:tavLst>
                                            <p:tav tm="0">
                                              <p:val>
                                                <p:fltVal val="360"/>
                                              </p:val>
                                            </p:tav>
                                            <p:tav tm="100000">
                                              <p:val>
                                                <p:fltVal val="0"/>
                                              </p:val>
                                            </p:tav>
                                          </p:tavLst>
                                        </p:anim>
                                        <p:animEffect transition="in" filter="fade">
                                          <p:cBhvr>
                                            <p:cTn id="56" dur="500"/>
                                            <p:tgtEl>
                                              <p:spTgt spid="19"/>
                                            </p:tgtEl>
                                          </p:cBhvr>
                                        </p:animEffect>
                                      </p:childTnLst>
                                    </p:cTn>
                                  </p:par>
                                </p:childTnLst>
                              </p:cTn>
                            </p:par>
                            <p:par>
                              <p:cTn id="57" fill="hold">
                                <p:stCondLst>
                                  <p:cond delay="5250"/>
                                </p:stCondLst>
                                <p:childTnLst>
                                  <p:par>
                                    <p:cTn id="58" presetID="2" presetClass="entr" presetSubtype="2" fill="hold" grpId="0" nodeType="afterEffect" p14:presetBounceEnd="100000">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14:bounceEnd="100000">
                                          <p:cBhvr additive="base">
                                            <p:cTn id="60" dur="500" fill="hold"/>
                                            <p:tgtEl>
                                              <p:spTgt spid="18"/>
                                            </p:tgtEl>
                                            <p:attrNameLst>
                                              <p:attrName>ppt_x</p:attrName>
                                            </p:attrNameLst>
                                          </p:cBhvr>
                                          <p:tavLst>
                                            <p:tav tm="0">
                                              <p:val>
                                                <p:strVal val="1+#ppt_w/2"/>
                                              </p:val>
                                            </p:tav>
                                            <p:tav tm="100000">
                                              <p:val>
                                                <p:strVal val="#ppt_x"/>
                                              </p:val>
                                            </p:tav>
                                          </p:tavLst>
                                        </p:anim>
                                        <p:anim calcmode="lin" valueType="num" p14:bounceEnd="100000">
                                          <p:cBhvr additive="base">
                                            <p:cTn id="61" dur="500" fill="hold"/>
                                            <p:tgtEl>
                                              <p:spTgt spid="18"/>
                                            </p:tgtEl>
                                            <p:attrNameLst>
                                              <p:attrName>ppt_y</p:attrName>
                                            </p:attrNameLst>
                                          </p:cBhvr>
                                          <p:tavLst>
                                            <p:tav tm="0">
                                              <p:val>
                                                <p:strVal val="#ppt_y"/>
                                              </p:val>
                                            </p:tav>
                                            <p:tav tm="100000">
                                              <p:val>
                                                <p:strVal val="#ppt_y"/>
                                              </p:val>
                                            </p:tav>
                                          </p:tavLst>
                                        </p:anim>
                                      </p:childTnLst>
                                    </p:cTn>
                                  </p:par>
                                </p:childTnLst>
                              </p:cTn>
                            </p:par>
                            <p:par>
                              <p:cTn id="62" fill="hold">
                                <p:stCondLst>
                                  <p:cond delay="5750"/>
                                </p:stCondLst>
                                <p:childTnLst>
                                  <p:par>
                                    <p:cTn id="63" presetID="23" presetClass="entr" presetSubtype="32"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strVal val="4*#ppt_w"/>
                                              </p:val>
                                            </p:tav>
                                            <p:tav tm="100000">
                                              <p:val>
                                                <p:strVal val="#ppt_w"/>
                                              </p:val>
                                            </p:tav>
                                          </p:tavLst>
                                        </p:anim>
                                        <p:anim calcmode="lin" valueType="num">
                                          <p:cBhvr>
                                            <p:cTn id="66" dur="50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4" grpId="0"/>
          <p:bldP spid="15" grpId="0" animBg="1"/>
          <p:bldP spid="16" grpId="0" animBg="1"/>
          <p:bldP spid="17" grpId="0"/>
          <p:bldP spid="18" grpId="0" animBg="1"/>
          <p:bldP spid="1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360"/>
                                              </p:val>
                                            </p:tav>
                                            <p:tav tm="100000">
                                              <p:val>
                                                <p:fltVal val="0"/>
                                              </p:val>
                                            </p:tav>
                                          </p:tavLst>
                                        </p:anim>
                                        <p:animEffect transition="in" filter="fade">
                                          <p:cBhvr>
                                            <p:cTn id="15" dur="500"/>
                                            <p:tgtEl>
                                              <p:spTgt spid="6"/>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
                                            </p:tgtEl>
                                          </p:cBhvr>
                                        </p:animEffect>
                                      </p:childTnLst>
                                    </p:cTn>
                                  </p:par>
                                </p:childTnLst>
                              </p:cTn>
                            </p:par>
                            <p:par>
                              <p:cTn id="28" fill="hold">
                                <p:stCondLst>
                                  <p:cond delay="2750"/>
                                </p:stCondLst>
                                <p:childTnLst>
                                  <p:par>
                                    <p:cTn id="29" presetID="2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childTnLst>
                              </p:cTn>
                            </p:par>
                            <p:par>
                              <p:cTn id="33" fill="hold">
                                <p:stCondLst>
                                  <p:cond delay="3250"/>
                                </p:stCondLst>
                                <p:childTnLst>
                                  <p:par>
                                    <p:cTn id="34" presetID="49" presetClass="entr" presetSubtype="0" decel="10000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3750"/>
                                </p:stCondLst>
                                <p:childTnLst>
                                  <p:par>
                                    <p:cTn id="41" presetID="2" presetClass="entr" presetSubtype="2"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1+#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4250"/>
                                </p:stCondLst>
                                <p:childTnLst>
                                  <p:par>
                                    <p:cTn id="46" presetID="23" presetClass="entr" presetSubtype="32"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strVal val="4*#ppt_w"/>
                                              </p:val>
                                            </p:tav>
                                            <p:tav tm="100000">
                                              <p:val>
                                                <p:strVal val="#ppt_w"/>
                                              </p:val>
                                            </p:tav>
                                          </p:tavLst>
                                        </p:anim>
                                        <p:anim calcmode="lin" valueType="num">
                                          <p:cBhvr>
                                            <p:cTn id="49" dur="500" fill="hold"/>
                                            <p:tgtEl>
                                              <p:spTgt spid="14"/>
                                            </p:tgtEl>
                                            <p:attrNameLst>
                                              <p:attrName>ppt_h</p:attrName>
                                            </p:attrNameLst>
                                          </p:cBhvr>
                                          <p:tavLst>
                                            <p:tav tm="0">
                                              <p:val>
                                                <p:strVal val="4*#ppt_h"/>
                                              </p:val>
                                            </p:tav>
                                            <p:tav tm="100000">
                                              <p:val>
                                                <p:strVal val="#ppt_h"/>
                                              </p:val>
                                            </p:tav>
                                          </p:tavLst>
                                        </p:anim>
                                      </p:childTnLst>
                                    </p:cTn>
                                  </p:par>
                                </p:childTnLst>
                              </p:cTn>
                            </p:par>
                            <p:par>
                              <p:cTn id="50" fill="hold">
                                <p:stCondLst>
                                  <p:cond delay="4750"/>
                                </p:stCondLst>
                                <p:childTnLst>
                                  <p:par>
                                    <p:cTn id="51" presetID="49" presetClass="entr" presetSubtype="0" decel="10000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 calcmode="lin" valueType="num">
                                          <p:cBhvr>
                                            <p:cTn id="55" dur="500" fill="hold"/>
                                            <p:tgtEl>
                                              <p:spTgt spid="19"/>
                                            </p:tgtEl>
                                            <p:attrNameLst>
                                              <p:attrName>style.rotation</p:attrName>
                                            </p:attrNameLst>
                                          </p:cBhvr>
                                          <p:tavLst>
                                            <p:tav tm="0">
                                              <p:val>
                                                <p:fltVal val="360"/>
                                              </p:val>
                                            </p:tav>
                                            <p:tav tm="100000">
                                              <p:val>
                                                <p:fltVal val="0"/>
                                              </p:val>
                                            </p:tav>
                                          </p:tavLst>
                                        </p:anim>
                                        <p:animEffect transition="in" filter="fade">
                                          <p:cBhvr>
                                            <p:cTn id="56" dur="500"/>
                                            <p:tgtEl>
                                              <p:spTgt spid="19"/>
                                            </p:tgtEl>
                                          </p:cBhvr>
                                        </p:animEffect>
                                      </p:childTnLst>
                                    </p:cTn>
                                  </p:par>
                                </p:childTnLst>
                              </p:cTn>
                            </p:par>
                            <p:par>
                              <p:cTn id="57" fill="hold">
                                <p:stCondLst>
                                  <p:cond delay="5250"/>
                                </p:stCondLst>
                                <p:childTnLst>
                                  <p:par>
                                    <p:cTn id="58" presetID="2" presetClass="entr" presetSubtype="2"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1+#ppt_w/2"/>
                                              </p:val>
                                            </p:tav>
                                            <p:tav tm="100000">
                                              <p:val>
                                                <p:strVal val="#ppt_x"/>
                                              </p:val>
                                            </p:tav>
                                          </p:tavLst>
                                        </p:anim>
                                        <p:anim calcmode="lin" valueType="num">
                                          <p:cBhvr additive="base">
                                            <p:cTn id="61" dur="500" fill="hold"/>
                                            <p:tgtEl>
                                              <p:spTgt spid="18"/>
                                            </p:tgtEl>
                                            <p:attrNameLst>
                                              <p:attrName>ppt_y</p:attrName>
                                            </p:attrNameLst>
                                          </p:cBhvr>
                                          <p:tavLst>
                                            <p:tav tm="0">
                                              <p:val>
                                                <p:strVal val="#ppt_y"/>
                                              </p:val>
                                            </p:tav>
                                            <p:tav tm="100000">
                                              <p:val>
                                                <p:strVal val="#ppt_y"/>
                                              </p:val>
                                            </p:tav>
                                          </p:tavLst>
                                        </p:anim>
                                      </p:childTnLst>
                                    </p:cTn>
                                  </p:par>
                                </p:childTnLst>
                              </p:cTn>
                            </p:par>
                            <p:par>
                              <p:cTn id="62" fill="hold">
                                <p:stCondLst>
                                  <p:cond delay="5750"/>
                                </p:stCondLst>
                                <p:childTnLst>
                                  <p:par>
                                    <p:cTn id="63" presetID="23" presetClass="entr" presetSubtype="32"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strVal val="4*#ppt_w"/>
                                              </p:val>
                                            </p:tav>
                                            <p:tav tm="100000">
                                              <p:val>
                                                <p:strVal val="#ppt_w"/>
                                              </p:val>
                                            </p:tav>
                                          </p:tavLst>
                                        </p:anim>
                                        <p:anim calcmode="lin" valueType="num">
                                          <p:cBhvr>
                                            <p:cTn id="66" dur="50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4" grpId="0"/>
          <p:bldP spid="15" grpId="0" animBg="1"/>
          <p:bldP spid="16" grpId="0" animBg="1"/>
          <p:bldP spid="17" grpId="0"/>
          <p:bldP spid="18" grpId="0" animBg="1"/>
          <p:bldP spid="1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2955110" y="1543543"/>
            <a:ext cx="8189140" cy="4758444"/>
          </a:xfrm>
          <a:prstGeom prst="rect">
            <a:avLst/>
          </a:prstGeom>
          <a:effectLst>
            <a:outerShdw blurRad="50800" dist="38100" algn="l" rotWithShape="0">
              <a:prstClr val="black">
                <a:alpha val="40000"/>
              </a:prstClr>
            </a:outerShdw>
          </a:effectLst>
        </p:spPr>
      </p:pic>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守纪律讲规矩，有权不可任性</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72488" y="1015756"/>
            <a:ext cx="1790700" cy="6706740"/>
          </a:xfrm>
          <a:prstGeom prst="rect">
            <a:avLst/>
          </a:prstGeom>
        </p:spPr>
      </p:pic>
      <p:sp>
        <p:nvSpPr>
          <p:cNvPr id="7" name="矩形 6"/>
          <p:cNvSpPr/>
          <p:nvPr/>
        </p:nvSpPr>
        <p:spPr>
          <a:xfrm>
            <a:off x="3938954" y="2534270"/>
            <a:ext cx="6419003" cy="2573782"/>
          </a:xfrm>
          <a:prstGeom prst="rect">
            <a:avLst/>
          </a:prstGeom>
        </p:spPr>
        <p:txBody>
          <a:bodyPr wrap="square">
            <a:spAutoFit/>
          </a:bodyPr>
          <a:lstStyle/>
          <a:p>
            <a:pPr lvl="0" defTabSz="1218565">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举头三尺有纲纪”</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rPr>
              <a:t>领导干部</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守纪律、讲规矩</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才能有权不“任性”</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始终对党纪国法心 存敬畏。</a:t>
            </a:r>
            <a:endPar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defTabSz="1218565">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古人说</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凡善怕者</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必身有所正、言有所规、行有所止”“畏则不敢肆而德以成</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无 畏则从其所欲而及于祸”</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领导干部唯有敬畏法纪</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恪守“三严三实”</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才能慎初、慎微、慎行</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确保忠诚、干净、担当。</a:t>
            </a:r>
            <a:endPar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3" presetClass="entr" presetSubtype="16"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1022326"/>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5010016" y="1116832"/>
            <a:ext cx="1899174" cy="1425958"/>
          </a:xfrm>
          <a:prstGeom prst="rect">
            <a:avLst/>
          </a:prstGeom>
        </p:spPr>
      </p:pic>
      <p:sp>
        <p:nvSpPr>
          <p:cNvPr id="13" name="矩形: 圆角 23"/>
          <p:cNvSpPr/>
          <p:nvPr/>
        </p:nvSpPr>
        <p:spPr>
          <a:xfrm>
            <a:off x="4613643" y="2755698"/>
            <a:ext cx="2953253" cy="40523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4" name="文本框 8"/>
          <p:cNvSpPr txBox="1"/>
          <p:nvPr/>
        </p:nvSpPr>
        <p:spPr>
          <a:xfrm>
            <a:off x="4699322" y="2681342"/>
            <a:ext cx="2953253" cy="553949"/>
          </a:xfrm>
          <a:prstGeom prst="rect">
            <a:avLst/>
          </a:prstGeom>
          <a:noFill/>
        </p:spPr>
        <p:txBody>
          <a:bodyPr wrap="square" lIns="121873" tIns="60936" rIns="121873" bIns="60936">
            <a:spAutoFit/>
          </a:bodyPr>
          <a:lstStyle>
            <a:defPPr>
              <a:defRPr lang="zh-CN"/>
            </a:defPPr>
            <a:lvl1pPr algn="ctr" fontAlgn="auto">
              <a:spcBef>
                <a:spcPts val="0"/>
              </a:spcBef>
              <a:spcAft>
                <a:spcPts val="0"/>
              </a:spcAft>
              <a:buFontTx/>
              <a:buNone/>
              <a:defRPr sz="3200" kern="0" spc="600">
                <a:solidFill>
                  <a:srgbClr val="C00000"/>
                </a:solidFill>
                <a:latin typeface="苏新诗毛糙体简" panose="040B0509000000000000" pitchFamily="81" charset="-122"/>
                <a:ea typeface="苏新诗毛糙体简" panose="040B0509000000000000" pitchFamily="81" charset="-122"/>
              </a:defRPr>
            </a:lvl1pPr>
          </a:lstStyle>
          <a:p>
            <a:r>
              <a:rPr lang="zh-CN" altLang="en-US" sz="280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rPr>
              <a:t>第三部分</a:t>
            </a:r>
            <a:endParaRPr lang="zh-CN" altLang="en-US" sz="280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5" name="TextBox 124"/>
          <p:cNvSpPr txBox="1"/>
          <p:nvPr/>
        </p:nvSpPr>
        <p:spPr bwMode="auto">
          <a:xfrm>
            <a:off x="1606550" y="3350600"/>
            <a:ext cx="9338664" cy="1446550"/>
          </a:xfrm>
          <a:prstGeom prst="rect">
            <a:avLst/>
          </a:prstGeom>
          <a:noFill/>
        </p:spPr>
        <p:txBody>
          <a:bodyPr wrap="square">
            <a:spAutoFit/>
          </a:bodyPr>
          <a:lstStyle/>
          <a:p>
            <a:pPr algn="ctr"/>
            <a:r>
              <a:rPr lang="zh-CN" altLang="en-US" sz="4400" b="1" spc="-15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a:t>
            </a:r>
            <a:endParaRPr lang="en-US" altLang="zh-CN" sz="4400" b="1" spc="-15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思源黑体" panose="020B0500000000000000" pitchFamily="34" charset="-122"/>
              <a:ea typeface="思源黑体" panose="020B0500000000000000" pitchFamily="34" charset="-122"/>
              <a:sym typeface="思源黑体" panose="020B0500000000000000" pitchFamily="34" charset="-122"/>
            </a:endParaRPr>
          </a:p>
          <a:p>
            <a:pPr algn="ctr"/>
            <a:r>
              <a:rPr lang="zh-CN" altLang="en-US" sz="4400" b="1" spc="-15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思源黑体" panose="020B0500000000000000" pitchFamily="34" charset="-122"/>
                <a:ea typeface="思源黑体" panose="020B0500000000000000" pitchFamily="34" charset="-122"/>
                <a:sym typeface="思源黑体" panose="020B0500000000000000" pitchFamily="34" charset="-122"/>
              </a:rPr>
              <a:t>党员干部</a:t>
            </a:r>
            <a:endParaRPr lang="zh-CN" altLang="en-US" sz="4400" b="1" spc="-15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6" name="组合 15"/>
          <p:cNvGrpSpPr/>
          <p:nvPr/>
        </p:nvGrpSpPr>
        <p:grpSpPr>
          <a:xfrm>
            <a:off x="355744" y="169831"/>
            <a:ext cx="4654272" cy="1200326"/>
            <a:chOff x="418837" y="-53353"/>
            <a:chExt cx="4654272" cy="1200326"/>
          </a:xfrm>
        </p:grpSpPr>
        <p:sp>
          <p:nvSpPr>
            <p:cNvPr id="17" name="文本框 1"/>
            <p:cNvSpPr txBox="1">
              <a:spLocks noChangeArrowheads="1"/>
            </p:cNvSpPr>
            <p:nvPr/>
          </p:nvSpPr>
          <p:spPr bwMode="auto">
            <a:xfrm>
              <a:off x="744595" y="408311"/>
              <a:ext cx="4328514"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9" rIns="91432"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defRPr/>
              </a:pPr>
              <a:r>
                <a:rPr lang="zh-CN" altLang="en-US"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rPr>
                <a:t>中华人民共和国</a:t>
              </a:r>
              <a:endPar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a:p>
              <a:pPr>
                <a:spcBef>
                  <a:spcPct val="0"/>
                </a:spcBef>
                <a:buNone/>
                <a:defRPr/>
              </a:pPr>
              <a:r>
                <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rPr>
                <a:t>The People's Republic of China</a:t>
              </a:r>
              <a:endPar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a:p>
              <a:pPr>
                <a:spcBef>
                  <a:spcPct val="0"/>
                </a:spcBef>
                <a:buNone/>
                <a:defRPr/>
              </a:pPr>
              <a:endParaRPr lang="zh-CN" altLang="en-US"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p:txBody>
        </p:sp>
        <p:pic>
          <p:nvPicPr>
            <p:cNvPr id="18" name="图片"/>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8837" y="-53353"/>
              <a:ext cx="651515" cy="9233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anim calcmode="lin" valueType="num">
                                      <p:cBhvr>
                                        <p:cTn id="17" dur="2000" fill="hold"/>
                                        <p:tgtEl>
                                          <p:spTgt spid="14"/>
                                        </p:tgtEl>
                                        <p:attrNameLst>
                                          <p:attrName>ppt_x</p:attrName>
                                        </p:attrNameLst>
                                      </p:cBhvr>
                                      <p:tavLst>
                                        <p:tav tm="0">
                                          <p:val>
                                            <p:strVal val="#ppt_x"/>
                                          </p:val>
                                        </p:tav>
                                        <p:tav tm="100000">
                                          <p:val>
                                            <p:strVal val="#ppt_x"/>
                                          </p:val>
                                        </p:tav>
                                      </p:tavLst>
                                    </p:anim>
                                    <p:anim calcmode="lin" valueType="num">
                                      <p:cBhvr>
                                        <p:cTn id="18" dur="20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34047" y="1346056"/>
            <a:ext cx="11981337" cy="5166283"/>
          </a:xfrm>
          <a:prstGeom prst="rect">
            <a:avLst/>
          </a:prstGeom>
          <a:effectLst>
            <a:outerShdw blurRad="50800" dist="38100" algn="l" rotWithShape="0">
              <a:prstClr val="black">
                <a:alpha val="40000"/>
              </a:prstClr>
            </a:outerShdw>
          </a:effectLst>
        </p:spPr>
      </p:pic>
      <p:sp>
        <p:nvSpPr>
          <p:cNvPr id="4" name="矩形 3"/>
          <p:cNvSpPr/>
          <p:nvPr/>
        </p:nvSpPr>
        <p:spPr>
          <a:xfrm>
            <a:off x="1481540" y="3607045"/>
            <a:ext cx="6107566" cy="1677382"/>
          </a:xfrm>
          <a:prstGeom prst="rect">
            <a:avLst/>
          </a:prstGeom>
        </p:spPr>
        <p:txBody>
          <a:bodyPr wrap="square">
            <a:spAutoFit/>
          </a:bodyPr>
          <a:lstStyle/>
          <a:p>
            <a:pPr lvl="0" defTabSz="1218565">
              <a:lnSpc>
                <a:spcPct val="150000"/>
              </a:lnSpc>
              <a:defRPr/>
            </a:pPr>
            <a:r>
              <a:rPr lang="zh-CN" altLang="en-US" sz="2400" dirty="0">
                <a:latin typeface="思源黑体" panose="020B0500000000000000" pitchFamily="34" charset="-122"/>
                <a:ea typeface="思源黑体" panose="020B0500000000000000" pitchFamily="34" charset="-122"/>
                <a:cs typeface="+mn-ea"/>
                <a:sym typeface="思源黑体" panose="020B0500000000000000" pitchFamily="34" charset="-122"/>
              </a:rPr>
              <a:t>是习近平总书记在提出“三严三实”要求之后， 对作风建设作出的新概括、提出的新准则，彰显了共产党人的政治品格和价值追求。 </a:t>
            </a:r>
            <a:endParaRPr lang="zh-CN" altLang="en-US" sz="24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6" name="组合 5"/>
          <p:cNvGrpSpPr/>
          <p:nvPr/>
        </p:nvGrpSpPr>
        <p:grpSpPr>
          <a:xfrm>
            <a:off x="1080607" y="2248297"/>
            <a:ext cx="3068657" cy="758595"/>
            <a:chOff x="4317064" y="2681088"/>
            <a:chExt cx="3068657" cy="758595"/>
          </a:xfrm>
        </p:grpSpPr>
        <p:sp>
          <p:nvSpPr>
            <p:cNvPr id="7" name="矩形 6"/>
            <p:cNvSpPr/>
            <p:nvPr/>
          </p:nvSpPr>
          <p:spPr>
            <a:xfrm>
              <a:off x="4317064" y="2681088"/>
              <a:ext cx="3068657" cy="758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8" name="图形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450888" y="2824199"/>
              <a:ext cx="542889" cy="558683"/>
            </a:xfrm>
            <a:prstGeom prst="rect">
              <a:avLst/>
            </a:prstGeom>
            <a:effectLst>
              <a:outerShdw blurRad="50800" dist="38100" dir="5400000" algn="t" rotWithShape="0">
                <a:prstClr val="black">
                  <a:alpha val="40000"/>
                </a:prstClr>
              </a:outerShdw>
            </a:effectLst>
          </p:spPr>
        </p:pic>
      </p:grpSp>
      <p:sp>
        <p:nvSpPr>
          <p:cNvPr id="9" name="TextBox 18"/>
          <p:cNvSpPr>
            <a:spLocks noChangeArrowheads="1"/>
          </p:cNvSpPr>
          <p:nvPr/>
        </p:nvSpPr>
        <p:spPr bwMode="auto">
          <a:xfrm>
            <a:off x="1891144" y="2315222"/>
            <a:ext cx="3453344" cy="61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51" tIns="60926" rIns="121851" bIns="60926">
            <a:spAutoFit/>
          </a:bodyPr>
          <a:lstStyle/>
          <a:p>
            <a:pPr defTabSz="911225"/>
            <a:r>
              <a:rPr lang="zh-CN" altLang="en-US" sz="3200" dirty="0">
                <a:solidFill>
                  <a:schemeClr val="bg1"/>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sym typeface="思源黑体" panose="020B0500000000000000" pitchFamily="34" charset="-122"/>
              </a:rPr>
              <a:t>对党忠诚</a:t>
            </a:r>
            <a:endParaRPr lang="zh-CN" altLang="en-US" sz="3200" dirty="0">
              <a:solidFill>
                <a:schemeClr val="bg1"/>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8" name="组合 17"/>
          <p:cNvGrpSpPr/>
          <p:nvPr/>
        </p:nvGrpSpPr>
        <p:grpSpPr>
          <a:xfrm>
            <a:off x="4490388" y="2248297"/>
            <a:ext cx="3068657" cy="758595"/>
            <a:chOff x="4317064" y="2681088"/>
            <a:chExt cx="3068657" cy="758595"/>
          </a:xfrm>
        </p:grpSpPr>
        <p:sp>
          <p:nvSpPr>
            <p:cNvPr id="19" name="矩形 18"/>
            <p:cNvSpPr/>
            <p:nvPr/>
          </p:nvSpPr>
          <p:spPr>
            <a:xfrm>
              <a:off x="4317064" y="2681088"/>
              <a:ext cx="3068657" cy="758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20" name="图形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450888" y="2824199"/>
              <a:ext cx="542889" cy="558683"/>
            </a:xfrm>
            <a:prstGeom prst="rect">
              <a:avLst/>
            </a:prstGeom>
            <a:effectLst>
              <a:outerShdw blurRad="50800" dist="38100" dir="5400000" algn="t" rotWithShape="0">
                <a:prstClr val="black">
                  <a:alpha val="40000"/>
                </a:prstClr>
              </a:outerShdw>
            </a:effectLst>
          </p:spPr>
        </p:pic>
      </p:grpSp>
      <p:sp>
        <p:nvSpPr>
          <p:cNvPr id="21" name="TextBox 18"/>
          <p:cNvSpPr>
            <a:spLocks noChangeArrowheads="1"/>
          </p:cNvSpPr>
          <p:nvPr/>
        </p:nvSpPr>
        <p:spPr bwMode="auto">
          <a:xfrm>
            <a:off x="5300925" y="2315222"/>
            <a:ext cx="3453344" cy="61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51" tIns="60926" rIns="121851" bIns="60926">
            <a:spAutoFit/>
          </a:bodyPr>
          <a:lstStyle/>
          <a:p>
            <a:pPr defTabSz="911225"/>
            <a:r>
              <a:rPr lang="zh-CN" altLang="en-US" sz="3200" dirty="0">
                <a:solidFill>
                  <a:schemeClr val="bg1"/>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sym typeface="思源黑体" panose="020B0500000000000000" pitchFamily="34" charset="-122"/>
              </a:rPr>
              <a:t>个人干净</a:t>
            </a:r>
            <a:endParaRPr lang="zh-CN" altLang="en-US" sz="3200" dirty="0">
              <a:solidFill>
                <a:schemeClr val="bg1"/>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22" name="组合 21"/>
          <p:cNvGrpSpPr/>
          <p:nvPr/>
        </p:nvGrpSpPr>
        <p:grpSpPr>
          <a:xfrm>
            <a:off x="7939137" y="2248297"/>
            <a:ext cx="3068657" cy="758595"/>
            <a:chOff x="4317064" y="2681088"/>
            <a:chExt cx="3068657" cy="758595"/>
          </a:xfrm>
        </p:grpSpPr>
        <p:sp>
          <p:nvSpPr>
            <p:cNvPr id="23" name="矩形 22"/>
            <p:cNvSpPr/>
            <p:nvPr/>
          </p:nvSpPr>
          <p:spPr>
            <a:xfrm>
              <a:off x="4317064" y="2681088"/>
              <a:ext cx="3068657" cy="758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24" name="图形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450888" y="2824199"/>
              <a:ext cx="542889" cy="558683"/>
            </a:xfrm>
            <a:prstGeom prst="rect">
              <a:avLst/>
            </a:prstGeom>
            <a:effectLst>
              <a:outerShdw blurRad="50800" dist="38100" dir="5400000" algn="t" rotWithShape="0">
                <a:prstClr val="black">
                  <a:alpha val="40000"/>
                </a:prstClr>
              </a:outerShdw>
            </a:effectLst>
          </p:spPr>
        </p:pic>
      </p:grpSp>
      <p:sp>
        <p:nvSpPr>
          <p:cNvPr id="25" name="TextBox 18"/>
          <p:cNvSpPr>
            <a:spLocks noChangeArrowheads="1"/>
          </p:cNvSpPr>
          <p:nvPr/>
        </p:nvSpPr>
        <p:spPr bwMode="auto">
          <a:xfrm>
            <a:off x="8699443" y="2300965"/>
            <a:ext cx="3453344" cy="61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51" tIns="60926" rIns="121851" bIns="60926">
            <a:spAutoFit/>
          </a:bodyPr>
          <a:lstStyle/>
          <a:p>
            <a:pPr defTabSz="911225"/>
            <a:r>
              <a:rPr lang="zh-CN" altLang="en-US" sz="3200" dirty="0">
                <a:solidFill>
                  <a:schemeClr val="bg1"/>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sym typeface="思源黑体" panose="020B0500000000000000" pitchFamily="34" charset="-122"/>
              </a:rPr>
              <a:t>敢于担当</a:t>
            </a:r>
            <a:endParaRPr lang="zh-CN" altLang="en-US" sz="3200" dirty="0">
              <a:solidFill>
                <a:schemeClr val="bg1"/>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26" name="PA-102212"/>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a:xfrm>
            <a:off x="7559045" y="2930706"/>
            <a:ext cx="3245282" cy="32452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500"/>
                            </p:stCondLst>
                            <p:childTnLst>
                              <p:par>
                                <p:cTn id="22" presetID="31" presetClass="entr" presetSubtype="0" fill="hold" grpId="0" nodeType="afterEffect">
                                  <p:stCondLst>
                                    <p:cond delay="0"/>
                                  </p:stCondLst>
                                  <p:iterate type="lt">
                                    <p:tmPct val="5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500"/>
                            </p:stCondLst>
                            <p:childTnLst>
                              <p:par>
                                <p:cTn id="36" presetID="31" presetClass="entr" presetSubtype="0" fill="hold" grpId="0" nodeType="afterEffect">
                                  <p:stCondLst>
                                    <p:cond delay="0"/>
                                  </p:stCondLst>
                                  <p:iterate type="lt">
                                    <p:tmPct val="5000"/>
                                  </p:iterate>
                                  <p:childTnLst>
                                    <p:set>
                                      <p:cBhvr>
                                        <p:cTn id="37" dur="1" fill="hold">
                                          <p:stCondLst>
                                            <p:cond delay="0"/>
                                          </p:stCondLst>
                                        </p:cTn>
                                        <p:tgtEl>
                                          <p:spTgt spid="21"/>
                                        </p:tgtEl>
                                        <p:attrNameLst>
                                          <p:attrName>style.visibility</p:attrName>
                                        </p:attrNameLst>
                                      </p:cBhvr>
                                      <p:to>
                                        <p:strVal val="visible"/>
                                      </p:to>
                                    </p:set>
                                    <p:anim calcmode="lin" valueType="num">
                                      <p:cBhvr>
                                        <p:cTn id="38" dur="1000" fill="hold"/>
                                        <p:tgtEl>
                                          <p:spTgt spid="21"/>
                                        </p:tgtEl>
                                        <p:attrNameLst>
                                          <p:attrName>ppt_w</p:attrName>
                                        </p:attrNameLst>
                                      </p:cBhvr>
                                      <p:tavLst>
                                        <p:tav tm="0">
                                          <p:val>
                                            <p:fltVal val="0"/>
                                          </p:val>
                                        </p:tav>
                                        <p:tav tm="100000">
                                          <p:val>
                                            <p:strVal val="#ppt_w"/>
                                          </p:val>
                                        </p:tav>
                                      </p:tavLst>
                                    </p:anim>
                                    <p:anim calcmode="lin" valueType="num">
                                      <p:cBhvr>
                                        <p:cTn id="39" dur="1000" fill="hold"/>
                                        <p:tgtEl>
                                          <p:spTgt spid="21"/>
                                        </p:tgtEl>
                                        <p:attrNameLst>
                                          <p:attrName>ppt_h</p:attrName>
                                        </p:attrNameLst>
                                      </p:cBhvr>
                                      <p:tavLst>
                                        <p:tav tm="0">
                                          <p:val>
                                            <p:fltVal val="0"/>
                                          </p:val>
                                        </p:tav>
                                        <p:tav tm="100000">
                                          <p:val>
                                            <p:strVal val="#ppt_h"/>
                                          </p:val>
                                        </p:tav>
                                      </p:tavLst>
                                    </p:anim>
                                    <p:anim calcmode="lin" valueType="num">
                                      <p:cBhvr>
                                        <p:cTn id="40" dur="1000" fill="hold"/>
                                        <p:tgtEl>
                                          <p:spTgt spid="21"/>
                                        </p:tgtEl>
                                        <p:attrNameLst>
                                          <p:attrName>style.rotation</p:attrName>
                                        </p:attrNameLst>
                                      </p:cBhvr>
                                      <p:tavLst>
                                        <p:tav tm="0">
                                          <p:val>
                                            <p:fltVal val="90"/>
                                          </p:val>
                                        </p:tav>
                                        <p:tav tm="100000">
                                          <p:val>
                                            <p:fltVal val="0"/>
                                          </p:val>
                                        </p:tav>
                                      </p:tavLst>
                                    </p:anim>
                                    <p:animEffect transition="in" filter="fade">
                                      <p:cBhvr>
                                        <p:cTn id="41" dur="1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childTnLst>
                          </p:cTn>
                        </p:par>
                        <p:par>
                          <p:cTn id="49" fill="hold">
                            <p:stCondLst>
                              <p:cond delay="500"/>
                            </p:stCondLst>
                            <p:childTnLst>
                              <p:par>
                                <p:cTn id="50" presetID="31" presetClass="entr" presetSubtype="0" fill="hold" grpId="0" nodeType="afterEffect">
                                  <p:stCondLst>
                                    <p:cond delay="0"/>
                                  </p:stCondLst>
                                  <p:iterate type="lt">
                                    <p:tmPct val="5000"/>
                                  </p:iterate>
                                  <p:childTnLst>
                                    <p:set>
                                      <p:cBhvr>
                                        <p:cTn id="51" dur="1" fill="hold">
                                          <p:stCondLst>
                                            <p:cond delay="0"/>
                                          </p:stCondLst>
                                        </p:cTn>
                                        <p:tgtEl>
                                          <p:spTgt spid="25"/>
                                        </p:tgtEl>
                                        <p:attrNameLst>
                                          <p:attrName>style.visibility</p:attrName>
                                        </p:attrNameLst>
                                      </p:cBhvr>
                                      <p:to>
                                        <p:strVal val="visible"/>
                                      </p:to>
                                    </p:set>
                                    <p:anim calcmode="lin" valueType="num">
                                      <p:cBhvr>
                                        <p:cTn id="52" dur="1000" fill="hold"/>
                                        <p:tgtEl>
                                          <p:spTgt spid="25"/>
                                        </p:tgtEl>
                                        <p:attrNameLst>
                                          <p:attrName>ppt_w</p:attrName>
                                        </p:attrNameLst>
                                      </p:cBhvr>
                                      <p:tavLst>
                                        <p:tav tm="0">
                                          <p:val>
                                            <p:fltVal val="0"/>
                                          </p:val>
                                        </p:tav>
                                        <p:tav tm="100000">
                                          <p:val>
                                            <p:strVal val="#ppt_w"/>
                                          </p:val>
                                        </p:tav>
                                      </p:tavLst>
                                    </p:anim>
                                    <p:anim calcmode="lin" valueType="num">
                                      <p:cBhvr>
                                        <p:cTn id="53" dur="1000" fill="hold"/>
                                        <p:tgtEl>
                                          <p:spTgt spid="25"/>
                                        </p:tgtEl>
                                        <p:attrNameLst>
                                          <p:attrName>ppt_h</p:attrName>
                                        </p:attrNameLst>
                                      </p:cBhvr>
                                      <p:tavLst>
                                        <p:tav tm="0">
                                          <p:val>
                                            <p:fltVal val="0"/>
                                          </p:val>
                                        </p:tav>
                                        <p:tav tm="100000">
                                          <p:val>
                                            <p:strVal val="#ppt_h"/>
                                          </p:val>
                                        </p:tav>
                                      </p:tavLst>
                                    </p:anim>
                                    <p:anim calcmode="lin" valueType="num">
                                      <p:cBhvr>
                                        <p:cTn id="54" dur="1000" fill="hold"/>
                                        <p:tgtEl>
                                          <p:spTgt spid="25"/>
                                        </p:tgtEl>
                                        <p:attrNameLst>
                                          <p:attrName>style.rotation</p:attrName>
                                        </p:attrNameLst>
                                      </p:cBhvr>
                                      <p:tavLst>
                                        <p:tav tm="0">
                                          <p:val>
                                            <p:fltVal val="90"/>
                                          </p:val>
                                        </p:tav>
                                        <p:tav tm="100000">
                                          <p:val>
                                            <p:fltVal val="0"/>
                                          </p:val>
                                        </p:tav>
                                      </p:tavLst>
                                    </p:anim>
                                    <p:animEffect transition="in" filter="fade">
                                      <p:cBhvr>
                                        <p:cTn id="55" dur="1000"/>
                                        <p:tgtEl>
                                          <p:spTgt spid="25"/>
                                        </p:tgtEl>
                                      </p:cBhvr>
                                    </p:animEffect>
                                  </p:childTnLst>
                                </p:cTn>
                              </p:par>
                            </p:childTnLst>
                          </p:cTn>
                        </p:par>
                        <p:par>
                          <p:cTn id="56" fill="hold">
                            <p:stCondLst>
                              <p:cond delay="1649"/>
                            </p:stCondLst>
                            <p:childTnLst>
                              <p:par>
                                <p:cTn id="57" presetID="42"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1"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628650" y="1276351"/>
            <a:ext cx="10767130" cy="5057508"/>
          </a:xfrm>
          <a:prstGeom prst="rect">
            <a:avLst/>
          </a:prstGeom>
          <a:effectLst>
            <a:outerShdw blurRad="50800" dist="38100" algn="l" rotWithShape="0">
              <a:prstClr val="black">
                <a:alpha val="40000"/>
              </a:prstClr>
            </a:outerShdw>
          </a:effectLst>
        </p:spPr>
      </p:pic>
      <p:sp>
        <p:nvSpPr>
          <p:cNvPr id="4" name="平行四边形 3"/>
          <p:cNvSpPr/>
          <p:nvPr/>
        </p:nvSpPr>
        <p:spPr>
          <a:xfrm>
            <a:off x="1556857" y="2145275"/>
            <a:ext cx="9911243"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algn="ctr" defTabSz="457200">
              <a:defRPr/>
            </a:pPr>
            <a:endParaRPr lang="zh-CN" altLang="en-US"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 name="文本框 4"/>
          <p:cNvSpPr txBox="1"/>
          <p:nvPr/>
        </p:nvSpPr>
        <p:spPr>
          <a:xfrm>
            <a:off x="2545060" y="2253895"/>
            <a:ext cx="8643691" cy="523220"/>
          </a:xfrm>
          <a:prstGeom prst="rect">
            <a:avLst/>
          </a:prstGeom>
          <a:noFill/>
        </p:spPr>
        <p:txBody>
          <a:bodyPr wrap="square" rtlCol="0">
            <a:spAutoFit/>
          </a:bodyPr>
          <a:lstStyle/>
          <a:p>
            <a:pPr defTabSz="457200">
              <a:defRPr/>
            </a:pPr>
            <a:r>
              <a:rPr lang="zh-CN" altLang="en-US" sz="2800" spc="-150" dirty="0">
                <a:solidFill>
                  <a:srgbClr val="D60000"/>
                </a:solidFill>
                <a:latin typeface="思源黑体" panose="020B0500000000000000" pitchFamily="34" charset="-122"/>
                <a:ea typeface="思源黑体" panose="020B0500000000000000" pitchFamily="34" charset="-122"/>
                <a:cs typeface="+mn-ea"/>
                <a:sym typeface="思源黑体" panose="020B0500000000000000" pitchFamily="34" charset="-122"/>
              </a:rPr>
              <a:t>（一）坚守“忠诚、干净、担当”的立身之本 </a:t>
            </a:r>
            <a:endParaRPr lang="zh-CN" altLang="en-US" sz="2800" spc="-150" dirty="0">
              <a:solidFill>
                <a:srgbClr val="D6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6" name="组合 5"/>
          <p:cNvGrpSpPr/>
          <p:nvPr/>
        </p:nvGrpSpPr>
        <p:grpSpPr>
          <a:xfrm>
            <a:off x="1279844" y="1868682"/>
            <a:ext cx="1265216" cy="1189016"/>
            <a:chOff x="2042160" y="1569424"/>
            <a:chExt cx="1859576" cy="1859576"/>
          </a:xfrm>
        </p:grpSpPr>
        <p:sp>
          <p:nvSpPr>
            <p:cNvPr id="7" name="星形: 五角 10"/>
            <p:cNvSpPr/>
            <p:nvPr/>
          </p:nvSpPr>
          <p:spPr>
            <a:xfrm>
              <a:off x="2042160" y="1569424"/>
              <a:ext cx="1859576" cy="1859576"/>
            </a:xfrm>
            <a:prstGeom prst="star5">
              <a:avLst>
                <a:gd name="adj" fmla="val 27993"/>
                <a:gd name="hf" fmla="val 105146"/>
                <a:gd name="vf" fmla="val 110557"/>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21229" y="2197039"/>
              <a:ext cx="639342" cy="700108"/>
            </a:xfrm>
            <a:prstGeom prst="rect">
              <a:avLst/>
            </a:prstGeom>
          </p:spPr>
        </p:pic>
      </p:grpSp>
      <p:sp>
        <p:nvSpPr>
          <p:cNvPr id="9" name="矩形 8"/>
          <p:cNvSpPr/>
          <p:nvPr/>
        </p:nvSpPr>
        <p:spPr>
          <a:xfrm>
            <a:off x="1556857" y="3334291"/>
            <a:ext cx="9289920" cy="2031325"/>
          </a:xfrm>
          <a:prstGeom prst="rect">
            <a:avLst/>
          </a:prstGeom>
        </p:spPr>
        <p:txBody>
          <a:bodyPr wrap="square">
            <a:spAutoFit/>
          </a:bodyPr>
          <a:lstStyle/>
          <a:p>
            <a:pPr marL="285750" lvl="0" indent="-285750" defTabSz="1218565">
              <a:lnSpc>
                <a:spcPct val="150000"/>
              </a:lnSpc>
              <a:buFont typeface="Arial" panose="020B0604020202020204" pitchFamily="34" charset="0"/>
              <a:buChar char="•"/>
              <a:defRPr/>
            </a:pP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党的十八大以来，习近平总书记在不同场合多次提出好干部标准问题，而“对党忠 诚、个人干净、敢于担当”，这“三句话”正是对好干部标准的高度概括和朴素表达，也 是新时期</a:t>
            </a:r>
            <a:r>
              <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干部的实践准则和奋斗方向。</a:t>
            </a:r>
            <a:r>
              <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工作是党执政为民的重要工作，在整个民生保 障中发挥最兜底的作用，在发展民主中承担着最基础的任务。</a:t>
            </a:r>
            <a:r>
              <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工作主要服务两种人，一是最可怜的人，二是最可爱的人，服务的内容涵盖生老病死，是最直接面对群众，解决的 是群众最为关注的民生问题。</a:t>
            </a:r>
            <a:endPar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lnSpc>
                <a:spcPct val="150000"/>
              </a:lnSpc>
              <a:buFont typeface="Arial" panose="020B0604020202020204" pitchFamily="34" charset="0"/>
              <a:buChar char="•"/>
              <a:defRPr/>
            </a:pP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从这个意义上来说，“以民为本、为民解困、为民服务”的 </a:t>
            </a:r>
            <a:r>
              <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工作宗旨，与“对党忠诚、个人干净、敢于担当”的精神实质是一脉相承的。</a:t>
            </a:r>
            <a:r>
              <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干部的 工作怎么样、</a:t>
            </a:r>
            <a:r>
              <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干部的作风怎么样，</a:t>
            </a:r>
            <a:r>
              <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服务对象说了算。因此，</a:t>
            </a:r>
            <a:r>
              <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工作的性质和任务，要 求我们必须强化作风建设，培养和造就一支“对党忠诚、清正廉洁、敢于担当”的</a:t>
            </a:r>
            <a:r>
              <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干部 队伍，让人民群众深切体会到党和政府的温暖。 </a:t>
            </a:r>
            <a:endPar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360"/>
                                              </p:val>
                                            </p:tav>
                                            <p:tav tm="100000">
                                              <p:val>
                                                <p:fltVal val="0"/>
                                              </p:val>
                                            </p:tav>
                                          </p:tavLst>
                                        </p:anim>
                                        <p:animEffect transition="in" filter="fade">
                                          <p:cBhvr>
                                            <p:cTn id="15" dur="500"/>
                                            <p:tgtEl>
                                              <p:spTgt spid="6"/>
                                            </p:tgtEl>
                                          </p:cBhvr>
                                        </p:animEffect>
                                      </p:childTnLst>
                                    </p:cTn>
                                  </p:par>
                                </p:childTnLst>
                              </p:cTn>
                            </p:par>
                            <p:par>
                              <p:cTn id="16" fill="hold">
                                <p:stCondLst>
                                  <p:cond delay="1500"/>
                                </p:stCondLst>
                                <p:childTnLst>
                                  <p:par>
                                    <p:cTn id="17" presetID="2" presetClass="entr" presetSubtype="2" fill="hold" grpId="0" nodeType="afterEffect" p14:presetBounceEnd="48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48000">
                                          <p:cBhvr additive="base">
                                            <p:cTn id="19" dur="5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
                                            </p:tgtEl>
                                          </p:cBhvr>
                                        </p:animEffect>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360"/>
                                              </p:val>
                                            </p:tav>
                                            <p:tav tm="100000">
                                              <p:val>
                                                <p:fltVal val="0"/>
                                              </p:val>
                                            </p:tav>
                                          </p:tavLst>
                                        </p:anim>
                                        <p:animEffect transition="in" filter="fade">
                                          <p:cBhvr>
                                            <p:cTn id="15" dur="500"/>
                                            <p:tgtEl>
                                              <p:spTgt spid="6"/>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
                                            </p:tgtEl>
                                          </p:cBhvr>
                                        </p:animEffect>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53848" y="1143001"/>
            <a:ext cx="11887008" cy="5461522"/>
          </a:xfrm>
          <a:prstGeom prst="rect">
            <a:avLst/>
          </a:prstGeom>
          <a:effectLst>
            <a:outerShdw blurRad="50800" dist="38100" algn="l" rotWithShape="0">
              <a:prstClr val="black">
                <a:alpha val="40000"/>
              </a:prstClr>
            </a:outerShdw>
          </a:effectLst>
        </p:spPr>
      </p:pic>
      <p:sp>
        <p:nvSpPr>
          <p:cNvPr id="4" name="平行四边形 3"/>
          <p:cNvSpPr/>
          <p:nvPr/>
        </p:nvSpPr>
        <p:spPr>
          <a:xfrm>
            <a:off x="1290157" y="2104245"/>
            <a:ext cx="9911243"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algn="ctr" defTabSz="457200">
              <a:defRPr/>
            </a:pPr>
            <a:endParaRPr lang="zh-CN" altLang="en-US"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 name="文本框 4"/>
          <p:cNvSpPr txBox="1"/>
          <p:nvPr/>
        </p:nvSpPr>
        <p:spPr>
          <a:xfrm>
            <a:off x="2278360" y="2212865"/>
            <a:ext cx="8643691" cy="523220"/>
          </a:xfrm>
          <a:prstGeom prst="rect">
            <a:avLst/>
          </a:prstGeom>
          <a:noFill/>
        </p:spPr>
        <p:txBody>
          <a:bodyPr wrap="square" rtlCol="0">
            <a:spAutoFit/>
          </a:bodyPr>
          <a:lstStyle/>
          <a:p>
            <a:pPr defTabSz="457200">
              <a:defRPr/>
            </a:pPr>
            <a:r>
              <a:rPr lang="zh-CN" altLang="en-US" sz="2800" spc="-150" dirty="0">
                <a:solidFill>
                  <a:srgbClr val="D60000"/>
                </a:solidFill>
                <a:latin typeface="思源黑体" panose="020B0500000000000000" pitchFamily="34" charset="-122"/>
                <a:ea typeface="思源黑体" panose="020B0500000000000000" pitchFamily="34" charset="-122"/>
                <a:cs typeface="+mn-ea"/>
                <a:sym typeface="思源黑体" panose="020B0500000000000000" pitchFamily="34" charset="-122"/>
              </a:rPr>
              <a:t>（二）践行“忠诚、干净、担当”的时代要求</a:t>
            </a:r>
            <a:endParaRPr lang="zh-CN" altLang="en-US" sz="2800" spc="-150" dirty="0">
              <a:solidFill>
                <a:srgbClr val="D6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6" name="组合 5"/>
          <p:cNvGrpSpPr/>
          <p:nvPr/>
        </p:nvGrpSpPr>
        <p:grpSpPr>
          <a:xfrm>
            <a:off x="1013144" y="1827652"/>
            <a:ext cx="1265216" cy="1189016"/>
            <a:chOff x="2042160" y="1569424"/>
            <a:chExt cx="1859576" cy="1859576"/>
          </a:xfrm>
        </p:grpSpPr>
        <p:sp>
          <p:nvSpPr>
            <p:cNvPr id="7" name="星形: 五角 10"/>
            <p:cNvSpPr/>
            <p:nvPr/>
          </p:nvSpPr>
          <p:spPr>
            <a:xfrm>
              <a:off x="2042160" y="1569424"/>
              <a:ext cx="1859576" cy="1859576"/>
            </a:xfrm>
            <a:prstGeom prst="star5">
              <a:avLst>
                <a:gd name="adj" fmla="val 27993"/>
                <a:gd name="hf" fmla="val 105146"/>
                <a:gd name="vf" fmla="val 110557"/>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21229" y="2197039"/>
              <a:ext cx="639342" cy="700108"/>
            </a:xfrm>
            <a:prstGeom prst="rect">
              <a:avLst/>
            </a:prstGeom>
          </p:spPr>
        </p:pic>
      </p:grpSp>
      <p:sp>
        <p:nvSpPr>
          <p:cNvPr id="24" name="MH_Other_6"/>
          <p:cNvSpPr/>
          <p:nvPr>
            <p:custDataLst>
              <p:tags r:id="rId3"/>
            </p:custDataLst>
          </p:nvPr>
        </p:nvSpPr>
        <p:spPr>
          <a:xfrm>
            <a:off x="2192708" y="2913532"/>
            <a:ext cx="250825" cy="250825"/>
          </a:xfrm>
          <a:prstGeom prst="ellipse">
            <a:avLst/>
          </a:prstGeom>
          <a:noFill/>
          <a:ln w="38100" cmpd="sng">
            <a:gradFill>
              <a:gsLst>
                <a:gs pos="30000">
                  <a:srgbClr val="C00000"/>
                </a:gs>
                <a:gs pos="90000">
                  <a:srgbClr val="FF33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25" name="直接连接符 24"/>
          <p:cNvCxnSpPr/>
          <p:nvPr/>
        </p:nvCxnSpPr>
        <p:spPr>
          <a:xfrm>
            <a:off x="1594986" y="3301350"/>
            <a:ext cx="0" cy="10692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1594986" y="3225479"/>
            <a:ext cx="2631183" cy="148258"/>
            <a:chOff x="2709221" y="4682325"/>
            <a:chExt cx="3498290" cy="173986"/>
          </a:xfrm>
        </p:grpSpPr>
        <p:cxnSp>
          <p:nvCxnSpPr>
            <p:cNvPr id="27" name="直接连接符 26"/>
            <p:cNvCxnSpPr/>
            <p:nvPr/>
          </p:nvCxnSpPr>
          <p:spPr>
            <a:xfrm>
              <a:off x="2709221" y="4758196"/>
              <a:ext cx="33664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圆: 空心 21"/>
            <p:cNvSpPr/>
            <p:nvPr/>
          </p:nvSpPr>
          <p:spPr>
            <a:xfrm>
              <a:off x="6033525" y="4682325"/>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cxnSp>
        <p:nvCxnSpPr>
          <p:cNvPr id="29" name="直接连接符 28"/>
          <p:cNvCxnSpPr/>
          <p:nvPr/>
        </p:nvCxnSpPr>
        <p:spPr>
          <a:xfrm>
            <a:off x="10889652" y="4370608"/>
            <a:ext cx="0" cy="129683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238622" y="5655818"/>
            <a:ext cx="46510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Rectangle 2"/>
          <p:cNvSpPr/>
          <p:nvPr/>
        </p:nvSpPr>
        <p:spPr>
          <a:xfrm>
            <a:off x="7267318" y="3004029"/>
            <a:ext cx="8101151" cy="451021"/>
          </a:xfrm>
          <a:prstGeom prst="rect">
            <a:avLst/>
          </a:prstGeom>
        </p:spPr>
        <p:txBody>
          <a:bodyPr wrap="square">
            <a:spAutoFit/>
          </a:bodyPr>
          <a:lstStyle/>
          <a:p>
            <a:pPr lvl="0">
              <a:lnSpc>
                <a:spcPts val="3100"/>
              </a:lnSpc>
              <a:defRPr/>
            </a:pPr>
            <a:r>
              <a:rPr lang="zh-CN" altLang="en-US" sz="20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坚定对党忠诚的政治品格</a:t>
            </a:r>
            <a:endParaRPr lang="en-US" altLang="zh-CN" sz="20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32" name="组合 31"/>
          <p:cNvGrpSpPr/>
          <p:nvPr/>
        </p:nvGrpSpPr>
        <p:grpSpPr>
          <a:xfrm>
            <a:off x="4426867" y="2957497"/>
            <a:ext cx="613668" cy="600997"/>
            <a:chOff x="8694851" y="3209276"/>
            <a:chExt cx="827355" cy="810272"/>
          </a:xfrm>
        </p:grpSpPr>
        <p:sp>
          <p:nvSpPr>
            <p:cNvPr id="33" name="矩形 32"/>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锤</a:t>
              </a:r>
              <a:endParaRPr kumimoji="0" lang="en-US" altLang="zh-CN" sz="2800" b="1" i="0" u="none" strike="noStrike" kern="120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4" name="椭圆 33"/>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35" name="组合 34"/>
          <p:cNvGrpSpPr/>
          <p:nvPr/>
        </p:nvGrpSpPr>
        <p:grpSpPr>
          <a:xfrm>
            <a:off x="5163002" y="2957497"/>
            <a:ext cx="613668" cy="600997"/>
            <a:chOff x="8694851" y="3209276"/>
            <a:chExt cx="827355" cy="810272"/>
          </a:xfrm>
        </p:grpSpPr>
        <p:sp>
          <p:nvSpPr>
            <p:cNvPr id="36" name="矩形 35"/>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炼</a:t>
              </a:r>
              <a:endParaRPr kumimoji="0" lang="en-US" altLang="zh-CN"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7" name="椭圆 36"/>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38" name="组合 37"/>
          <p:cNvGrpSpPr/>
          <p:nvPr/>
        </p:nvGrpSpPr>
        <p:grpSpPr>
          <a:xfrm>
            <a:off x="5900234" y="2957497"/>
            <a:ext cx="613668" cy="600997"/>
            <a:chOff x="8694851" y="3209276"/>
            <a:chExt cx="827355" cy="810272"/>
          </a:xfrm>
        </p:grpSpPr>
        <p:sp>
          <p:nvSpPr>
            <p:cNvPr id="39" name="矩形 38"/>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党</a:t>
              </a:r>
              <a:endParaRPr kumimoji="0" lang="en-US" altLang="zh-CN"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40" name="椭圆 39"/>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41" name="组合 40"/>
          <p:cNvGrpSpPr/>
          <p:nvPr/>
        </p:nvGrpSpPr>
        <p:grpSpPr>
          <a:xfrm>
            <a:off x="6607377" y="2957497"/>
            <a:ext cx="613668" cy="600997"/>
            <a:chOff x="8694851" y="3209276"/>
            <a:chExt cx="827355" cy="810272"/>
          </a:xfrm>
        </p:grpSpPr>
        <p:sp>
          <p:nvSpPr>
            <p:cNvPr id="42" name="矩形 41"/>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性</a:t>
              </a:r>
              <a:endParaRPr kumimoji="0" lang="en-US" altLang="zh-CN"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43" name="椭圆 42"/>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52" name="Rectangle 2"/>
          <p:cNvSpPr/>
          <p:nvPr/>
        </p:nvSpPr>
        <p:spPr>
          <a:xfrm>
            <a:off x="1795199" y="3498937"/>
            <a:ext cx="8101151" cy="1233992"/>
          </a:xfrm>
          <a:prstGeom prst="rect">
            <a:avLst/>
          </a:prstGeom>
        </p:spPr>
        <p:txBody>
          <a:bodyPr wrap="square">
            <a:spAutoFit/>
          </a:bodyPr>
          <a:lstStyle/>
          <a:p>
            <a:pPr lvl="0">
              <a:lnSpc>
                <a:spcPts val="3100"/>
              </a:lnSpc>
              <a:defRPr/>
            </a:pPr>
            <a:r>
              <a:rPr lang="zh-CN" altLang="en-US" sz="20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习近平总书记指出</a:t>
            </a:r>
            <a:endParaRPr lang="en-US" altLang="zh-CN" sz="20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a:lnSpc>
                <a:spcPts val="3100"/>
              </a:lnSpc>
              <a:defRPr/>
            </a:pPr>
            <a:r>
              <a:rPr lang="zh-CN" altLang="en-US" sz="16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“全党同志要强化党的意 识，始终把党放在心中最高位置，牢记自己的第一身份是共产党员，第一职责是为党工 作，做到忠诚于组织，任何时候都与党同心同德。”</a:t>
            </a:r>
            <a:endParaRPr kumimoji="0" lang="zh-CN" altLang="en-US" sz="1600" b="0" i="0" u="none" strike="noStrike" kern="1200" cap="none" spc="0" normalizeH="0" baseline="0" noProof="0" dirty="0">
              <a:ln>
                <a:noFill/>
              </a:ln>
              <a:solidFill>
                <a:srgbClr val="E7E6E6">
                  <a:lumMod val="25000"/>
                </a:srgbClr>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4" name="Rectangle 2"/>
          <p:cNvSpPr/>
          <p:nvPr/>
        </p:nvSpPr>
        <p:spPr>
          <a:xfrm>
            <a:off x="1795199" y="4881885"/>
            <a:ext cx="8811065" cy="439479"/>
          </a:xfrm>
          <a:prstGeom prst="rect">
            <a:avLst/>
          </a:prstGeom>
          <a:solidFill>
            <a:srgbClr val="D60000"/>
          </a:solidFill>
        </p:spPr>
        <p:txBody>
          <a:bodyPr wrap="square">
            <a:spAutoFit/>
          </a:bodyPr>
          <a:lstStyle/>
          <a:p>
            <a:pPr lvl="0">
              <a:lnSpc>
                <a:spcPts val="3100"/>
              </a:lnSpc>
              <a:defRPr/>
            </a:pPr>
            <a:r>
              <a:rPr lang="zh-CN" altLang="en-US" sz="16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对党忠诚，是党的事业顺利发展的坚 强政治保证，也是打造</a:t>
            </a:r>
            <a:r>
              <a:rPr lang="en-US" altLang="zh-CN" sz="16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6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干部队伍必须解决的重大原则问题</a:t>
            </a:r>
            <a:endParaRPr kumimoji="0" lang="zh-CN" altLang="en-US" sz="1200" b="0" i="0" u="none" strike="noStrike" kern="1200" cap="none" spc="0" normalizeH="0" baseline="0" noProof="0" dirty="0">
              <a:ln>
                <a:noFill/>
              </a:ln>
              <a:solidFill>
                <a:schemeClr val="bg1"/>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360"/>
                                              </p:val>
                                            </p:tav>
                                            <p:tav tm="100000">
                                              <p:val>
                                                <p:fltVal val="0"/>
                                              </p:val>
                                            </p:tav>
                                          </p:tavLst>
                                        </p:anim>
                                        <p:animEffect transition="in" filter="fade">
                                          <p:cBhvr>
                                            <p:cTn id="15" dur="500"/>
                                            <p:tgtEl>
                                              <p:spTgt spid="6"/>
                                            </p:tgtEl>
                                          </p:cBhvr>
                                        </p:animEffect>
                                      </p:childTnLst>
                                    </p:cTn>
                                  </p:par>
                                </p:childTnLst>
                              </p:cTn>
                            </p:par>
                            <p:par>
                              <p:cTn id="16" fill="hold">
                                <p:stCondLst>
                                  <p:cond delay="1500"/>
                                </p:stCondLst>
                                <p:childTnLst>
                                  <p:par>
                                    <p:cTn id="17" presetID="2" presetClass="entr" presetSubtype="2" fill="hold" grpId="0" nodeType="afterEffect" p14:presetBounceEnd="48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48000">
                                          <p:cBhvr additive="base">
                                            <p:cTn id="19" dur="5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
                                            </p:tgtEl>
                                          </p:cBhvr>
                                        </p:animEffect>
                                      </p:childTnLst>
                                    </p:cTn>
                                  </p:par>
                                  <p:par>
                                    <p:cTn id="28" presetID="10" presetClass="entr" presetSubtype="0" fill="hold" grpId="0" nodeType="withEffect">
                                      <p:stCondLst>
                                        <p:cond delay="120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3200"/>
                                </p:stCondLst>
                                <p:childTnLst>
                                  <p:par>
                                    <p:cTn id="32" presetID="22" presetClass="entr" presetSubtype="4"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par>
                              <p:cTn id="35" fill="hold">
                                <p:stCondLst>
                                  <p:cond delay="3700"/>
                                </p:stCondLst>
                                <p:childTnLst>
                                  <p:par>
                                    <p:cTn id="36" presetID="22" presetClass="entr" presetSubtype="8"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22" presetClass="entr" presetSubtype="1"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par>
                                    <p:cTn id="42" presetID="22" presetClass="entr" presetSubtype="8"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par>
                              <p:cTn id="45" fill="hold">
                                <p:stCondLst>
                                  <p:cond delay="4200"/>
                                </p:stCondLst>
                                <p:childTnLst>
                                  <p:par>
                                    <p:cTn id="46" presetID="49" presetClass="entr" presetSubtype="0" decel="100000"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 calcmode="lin" valueType="num">
                                          <p:cBhvr>
                                            <p:cTn id="50" dur="500" fill="hold"/>
                                            <p:tgtEl>
                                              <p:spTgt spid="32"/>
                                            </p:tgtEl>
                                            <p:attrNameLst>
                                              <p:attrName>style.rotation</p:attrName>
                                            </p:attrNameLst>
                                          </p:cBhvr>
                                          <p:tavLst>
                                            <p:tav tm="0">
                                              <p:val>
                                                <p:fltVal val="360"/>
                                              </p:val>
                                            </p:tav>
                                            <p:tav tm="100000">
                                              <p:val>
                                                <p:fltVal val="0"/>
                                              </p:val>
                                            </p:tav>
                                          </p:tavLst>
                                        </p:anim>
                                        <p:animEffect transition="in" filter="fade">
                                          <p:cBhvr>
                                            <p:cTn id="51" dur="500"/>
                                            <p:tgtEl>
                                              <p:spTgt spid="32"/>
                                            </p:tgtEl>
                                          </p:cBhvr>
                                        </p:animEffect>
                                      </p:childTnLst>
                                    </p:cTn>
                                  </p:par>
                                </p:childTnLst>
                              </p:cTn>
                            </p:par>
                            <p:par>
                              <p:cTn id="52" fill="hold">
                                <p:stCondLst>
                                  <p:cond delay="4700"/>
                                </p:stCondLst>
                                <p:childTnLst>
                                  <p:par>
                                    <p:cTn id="53" presetID="49" presetClass="entr" presetSubtype="0" decel="10000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 fill="hold"/>
                                            <p:tgtEl>
                                              <p:spTgt spid="35"/>
                                            </p:tgtEl>
                                            <p:attrNameLst>
                                              <p:attrName>ppt_w</p:attrName>
                                            </p:attrNameLst>
                                          </p:cBhvr>
                                          <p:tavLst>
                                            <p:tav tm="0">
                                              <p:val>
                                                <p:fltVal val="0"/>
                                              </p:val>
                                            </p:tav>
                                            <p:tav tm="100000">
                                              <p:val>
                                                <p:strVal val="#ppt_w"/>
                                              </p:val>
                                            </p:tav>
                                          </p:tavLst>
                                        </p:anim>
                                        <p:anim calcmode="lin" valueType="num">
                                          <p:cBhvr>
                                            <p:cTn id="56" dur="500" fill="hold"/>
                                            <p:tgtEl>
                                              <p:spTgt spid="35"/>
                                            </p:tgtEl>
                                            <p:attrNameLst>
                                              <p:attrName>ppt_h</p:attrName>
                                            </p:attrNameLst>
                                          </p:cBhvr>
                                          <p:tavLst>
                                            <p:tav tm="0">
                                              <p:val>
                                                <p:fltVal val="0"/>
                                              </p:val>
                                            </p:tav>
                                            <p:tav tm="100000">
                                              <p:val>
                                                <p:strVal val="#ppt_h"/>
                                              </p:val>
                                            </p:tav>
                                          </p:tavLst>
                                        </p:anim>
                                        <p:anim calcmode="lin" valueType="num">
                                          <p:cBhvr>
                                            <p:cTn id="57" dur="500" fill="hold"/>
                                            <p:tgtEl>
                                              <p:spTgt spid="35"/>
                                            </p:tgtEl>
                                            <p:attrNameLst>
                                              <p:attrName>style.rotation</p:attrName>
                                            </p:attrNameLst>
                                          </p:cBhvr>
                                          <p:tavLst>
                                            <p:tav tm="0">
                                              <p:val>
                                                <p:fltVal val="360"/>
                                              </p:val>
                                            </p:tav>
                                            <p:tav tm="100000">
                                              <p:val>
                                                <p:fltVal val="0"/>
                                              </p:val>
                                            </p:tav>
                                          </p:tavLst>
                                        </p:anim>
                                        <p:animEffect transition="in" filter="fade">
                                          <p:cBhvr>
                                            <p:cTn id="58" dur="500"/>
                                            <p:tgtEl>
                                              <p:spTgt spid="35"/>
                                            </p:tgtEl>
                                          </p:cBhvr>
                                        </p:animEffect>
                                      </p:childTnLst>
                                    </p:cTn>
                                  </p:par>
                                </p:childTnLst>
                              </p:cTn>
                            </p:par>
                            <p:par>
                              <p:cTn id="59" fill="hold">
                                <p:stCondLst>
                                  <p:cond delay="5200"/>
                                </p:stCondLst>
                                <p:childTnLst>
                                  <p:par>
                                    <p:cTn id="60" presetID="49" presetClass="entr" presetSubtype="0" decel="100000"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ppt_w</p:attrName>
                                            </p:attrNameLst>
                                          </p:cBhvr>
                                          <p:tavLst>
                                            <p:tav tm="0">
                                              <p:val>
                                                <p:fltVal val="0"/>
                                              </p:val>
                                            </p:tav>
                                            <p:tav tm="100000">
                                              <p:val>
                                                <p:strVal val="#ppt_w"/>
                                              </p:val>
                                            </p:tav>
                                          </p:tavLst>
                                        </p:anim>
                                        <p:anim calcmode="lin" valueType="num">
                                          <p:cBhvr>
                                            <p:cTn id="63" dur="500" fill="hold"/>
                                            <p:tgtEl>
                                              <p:spTgt spid="38"/>
                                            </p:tgtEl>
                                            <p:attrNameLst>
                                              <p:attrName>ppt_h</p:attrName>
                                            </p:attrNameLst>
                                          </p:cBhvr>
                                          <p:tavLst>
                                            <p:tav tm="0">
                                              <p:val>
                                                <p:fltVal val="0"/>
                                              </p:val>
                                            </p:tav>
                                            <p:tav tm="100000">
                                              <p:val>
                                                <p:strVal val="#ppt_h"/>
                                              </p:val>
                                            </p:tav>
                                          </p:tavLst>
                                        </p:anim>
                                        <p:anim calcmode="lin" valueType="num">
                                          <p:cBhvr>
                                            <p:cTn id="64" dur="500" fill="hold"/>
                                            <p:tgtEl>
                                              <p:spTgt spid="38"/>
                                            </p:tgtEl>
                                            <p:attrNameLst>
                                              <p:attrName>style.rotation</p:attrName>
                                            </p:attrNameLst>
                                          </p:cBhvr>
                                          <p:tavLst>
                                            <p:tav tm="0">
                                              <p:val>
                                                <p:fltVal val="360"/>
                                              </p:val>
                                            </p:tav>
                                            <p:tav tm="100000">
                                              <p:val>
                                                <p:fltVal val="0"/>
                                              </p:val>
                                            </p:tav>
                                          </p:tavLst>
                                        </p:anim>
                                        <p:animEffect transition="in" filter="fade">
                                          <p:cBhvr>
                                            <p:cTn id="65" dur="500"/>
                                            <p:tgtEl>
                                              <p:spTgt spid="38"/>
                                            </p:tgtEl>
                                          </p:cBhvr>
                                        </p:animEffect>
                                      </p:childTnLst>
                                    </p:cTn>
                                  </p:par>
                                </p:childTnLst>
                              </p:cTn>
                            </p:par>
                            <p:par>
                              <p:cTn id="66" fill="hold">
                                <p:stCondLst>
                                  <p:cond delay="5700"/>
                                </p:stCondLst>
                                <p:childTnLst>
                                  <p:par>
                                    <p:cTn id="67" presetID="49" presetClass="entr" presetSubtype="0" decel="100000"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anim calcmode="lin" valueType="num">
                                          <p:cBhvr>
                                            <p:cTn id="71" dur="500" fill="hold"/>
                                            <p:tgtEl>
                                              <p:spTgt spid="41"/>
                                            </p:tgtEl>
                                            <p:attrNameLst>
                                              <p:attrName>style.rotation</p:attrName>
                                            </p:attrNameLst>
                                          </p:cBhvr>
                                          <p:tavLst>
                                            <p:tav tm="0">
                                              <p:val>
                                                <p:fltVal val="360"/>
                                              </p:val>
                                            </p:tav>
                                            <p:tav tm="100000">
                                              <p:val>
                                                <p:fltVal val="0"/>
                                              </p:val>
                                            </p:tav>
                                          </p:tavLst>
                                        </p:anim>
                                        <p:animEffect transition="in" filter="fade">
                                          <p:cBhvr>
                                            <p:cTn id="72" dur="500"/>
                                            <p:tgtEl>
                                              <p:spTgt spid="41"/>
                                            </p:tgtEl>
                                          </p:cBhvr>
                                        </p:animEffect>
                                      </p:childTnLst>
                                    </p:cTn>
                                  </p:par>
                                </p:childTnLst>
                              </p:cTn>
                            </p:par>
                            <p:par>
                              <p:cTn id="73" fill="hold">
                                <p:stCondLst>
                                  <p:cond delay="6200"/>
                                </p:stCondLst>
                                <p:childTnLst>
                                  <p:par>
                                    <p:cTn id="74" presetID="22" presetClass="entr" presetSubtype="8"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wipe(left)">
                                          <p:cBhvr>
                                            <p:cTn id="76" dur="500"/>
                                            <p:tgtEl>
                                              <p:spTgt spid="31"/>
                                            </p:tgtEl>
                                          </p:cBhvr>
                                        </p:animEffect>
                                      </p:childTnLst>
                                    </p:cTn>
                                  </p:par>
                                </p:childTnLst>
                              </p:cTn>
                            </p:par>
                            <p:par>
                              <p:cTn id="77" fill="hold">
                                <p:stCondLst>
                                  <p:cond delay="6700"/>
                                </p:stCondLst>
                                <p:childTnLst>
                                  <p:par>
                                    <p:cTn id="78" presetID="22" presetClass="entr" presetSubtype="8" fill="hold" grpId="0" nodeType="after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left)">
                                          <p:cBhvr>
                                            <p:cTn id="80" dur="500"/>
                                            <p:tgtEl>
                                              <p:spTgt spid="52"/>
                                            </p:tgtEl>
                                          </p:cBhvr>
                                        </p:animEffect>
                                      </p:childTnLst>
                                    </p:cTn>
                                  </p:par>
                                </p:childTnLst>
                              </p:cTn>
                            </p:par>
                            <p:par>
                              <p:cTn id="81" fill="hold">
                                <p:stCondLst>
                                  <p:cond delay="7200"/>
                                </p:stCondLst>
                                <p:childTnLst>
                                  <p:par>
                                    <p:cTn id="82" presetID="22" presetClass="entr" presetSubtype="8"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left)">
                                          <p:cBhvr>
                                            <p:cTn id="8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4" grpId="0" animBg="1"/>
          <p:bldP spid="31" grpId="0"/>
          <p:bldP spid="52" grpId="0"/>
          <p:bldP spid="5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360"/>
                                              </p:val>
                                            </p:tav>
                                            <p:tav tm="100000">
                                              <p:val>
                                                <p:fltVal val="0"/>
                                              </p:val>
                                            </p:tav>
                                          </p:tavLst>
                                        </p:anim>
                                        <p:animEffect transition="in" filter="fade">
                                          <p:cBhvr>
                                            <p:cTn id="15" dur="500"/>
                                            <p:tgtEl>
                                              <p:spTgt spid="6"/>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
                                            </p:tgtEl>
                                          </p:cBhvr>
                                        </p:animEffect>
                                      </p:childTnLst>
                                    </p:cTn>
                                  </p:par>
                                  <p:par>
                                    <p:cTn id="28" presetID="10" presetClass="entr" presetSubtype="0" fill="hold" grpId="0" nodeType="withEffect">
                                      <p:stCondLst>
                                        <p:cond delay="120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3200"/>
                                </p:stCondLst>
                                <p:childTnLst>
                                  <p:par>
                                    <p:cTn id="32" presetID="22" presetClass="entr" presetSubtype="4"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par>
                              <p:cTn id="35" fill="hold">
                                <p:stCondLst>
                                  <p:cond delay="3700"/>
                                </p:stCondLst>
                                <p:childTnLst>
                                  <p:par>
                                    <p:cTn id="36" presetID="22" presetClass="entr" presetSubtype="8"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22" presetClass="entr" presetSubtype="1"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par>
                                    <p:cTn id="42" presetID="22" presetClass="entr" presetSubtype="8"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par>
                              <p:cTn id="45" fill="hold">
                                <p:stCondLst>
                                  <p:cond delay="4200"/>
                                </p:stCondLst>
                                <p:childTnLst>
                                  <p:par>
                                    <p:cTn id="46" presetID="49" presetClass="entr" presetSubtype="0" decel="100000"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 calcmode="lin" valueType="num">
                                          <p:cBhvr>
                                            <p:cTn id="50" dur="500" fill="hold"/>
                                            <p:tgtEl>
                                              <p:spTgt spid="32"/>
                                            </p:tgtEl>
                                            <p:attrNameLst>
                                              <p:attrName>style.rotation</p:attrName>
                                            </p:attrNameLst>
                                          </p:cBhvr>
                                          <p:tavLst>
                                            <p:tav tm="0">
                                              <p:val>
                                                <p:fltVal val="360"/>
                                              </p:val>
                                            </p:tav>
                                            <p:tav tm="100000">
                                              <p:val>
                                                <p:fltVal val="0"/>
                                              </p:val>
                                            </p:tav>
                                          </p:tavLst>
                                        </p:anim>
                                        <p:animEffect transition="in" filter="fade">
                                          <p:cBhvr>
                                            <p:cTn id="51" dur="500"/>
                                            <p:tgtEl>
                                              <p:spTgt spid="32"/>
                                            </p:tgtEl>
                                          </p:cBhvr>
                                        </p:animEffect>
                                      </p:childTnLst>
                                    </p:cTn>
                                  </p:par>
                                </p:childTnLst>
                              </p:cTn>
                            </p:par>
                            <p:par>
                              <p:cTn id="52" fill="hold">
                                <p:stCondLst>
                                  <p:cond delay="4700"/>
                                </p:stCondLst>
                                <p:childTnLst>
                                  <p:par>
                                    <p:cTn id="53" presetID="49" presetClass="entr" presetSubtype="0" decel="10000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 fill="hold"/>
                                            <p:tgtEl>
                                              <p:spTgt spid="35"/>
                                            </p:tgtEl>
                                            <p:attrNameLst>
                                              <p:attrName>ppt_w</p:attrName>
                                            </p:attrNameLst>
                                          </p:cBhvr>
                                          <p:tavLst>
                                            <p:tav tm="0">
                                              <p:val>
                                                <p:fltVal val="0"/>
                                              </p:val>
                                            </p:tav>
                                            <p:tav tm="100000">
                                              <p:val>
                                                <p:strVal val="#ppt_w"/>
                                              </p:val>
                                            </p:tav>
                                          </p:tavLst>
                                        </p:anim>
                                        <p:anim calcmode="lin" valueType="num">
                                          <p:cBhvr>
                                            <p:cTn id="56" dur="500" fill="hold"/>
                                            <p:tgtEl>
                                              <p:spTgt spid="35"/>
                                            </p:tgtEl>
                                            <p:attrNameLst>
                                              <p:attrName>ppt_h</p:attrName>
                                            </p:attrNameLst>
                                          </p:cBhvr>
                                          <p:tavLst>
                                            <p:tav tm="0">
                                              <p:val>
                                                <p:fltVal val="0"/>
                                              </p:val>
                                            </p:tav>
                                            <p:tav tm="100000">
                                              <p:val>
                                                <p:strVal val="#ppt_h"/>
                                              </p:val>
                                            </p:tav>
                                          </p:tavLst>
                                        </p:anim>
                                        <p:anim calcmode="lin" valueType="num">
                                          <p:cBhvr>
                                            <p:cTn id="57" dur="500" fill="hold"/>
                                            <p:tgtEl>
                                              <p:spTgt spid="35"/>
                                            </p:tgtEl>
                                            <p:attrNameLst>
                                              <p:attrName>style.rotation</p:attrName>
                                            </p:attrNameLst>
                                          </p:cBhvr>
                                          <p:tavLst>
                                            <p:tav tm="0">
                                              <p:val>
                                                <p:fltVal val="360"/>
                                              </p:val>
                                            </p:tav>
                                            <p:tav tm="100000">
                                              <p:val>
                                                <p:fltVal val="0"/>
                                              </p:val>
                                            </p:tav>
                                          </p:tavLst>
                                        </p:anim>
                                        <p:animEffect transition="in" filter="fade">
                                          <p:cBhvr>
                                            <p:cTn id="58" dur="500"/>
                                            <p:tgtEl>
                                              <p:spTgt spid="35"/>
                                            </p:tgtEl>
                                          </p:cBhvr>
                                        </p:animEffect>
                                      </p:childTnLst>
                                    </p:cTn>
                                  </p:par>
                                </p:childTnLst>
                              </p:cTn>
                            </p:par>
                            <p:par>
                              <p:cTn id="59" fill="hold">
                                <p:stCondLst>
                                  <p:cond delay="5200"/>
                                </p:stCondLst>
                                <p:childTnLst>
                                  <p:par>
                                    <p:cTn id="60" presetID="49" presetClass="entr" presetSubtype="0" decel="100000"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ppt_w</p:attrName>
                                            </p:attrNameLst>
                                          </p:cBhvr>
                                          <p:tavLst>
                                            <p:tav tm="0">
                                              <p:val>
                                                <p:fltVal val="0"/>
                                              </p:val>
                                            </p:tav>
                                            <p:tav tm="100000">
                                              <p:val>
                                                <p:strVal val="#ppt_w"/>
                                              </p:val>
                                            </p:tav>
                                          </p:tavLst>
                                        </p:anim>
                                        <p:anim calcmode="lin" valueType="num">
                                          <p:cBhvr>
                                            <p:cTn id="63" dur="500" fill="hold"/>
                                            <p:tgtEl>
                                              <p:spTgt spid="38"/>
                                            </p:tgtEl>
                                            <p:attrNameLst>
                                              <p:attrName>ppt_h</p:attrName>
                                            </p:attrNameLst>
                                          </p:cBhvr>
                                          <p:tavLst>
                                            <p:tav tm="0">
                                              <p:val>
                                                <p:fltVal val="0"/>
                                              </p:val>
                                            </p:tav>
                                            <p:tav tm="100000">
                                              <p:val>
                                                <p:strVal val="#ppt_h"/>
                                              </p:val>
                                            </p:tav>
                                          </p:tavLst>
                                        </p:anim>
                                        <p:anim calcmode="lin" valueType="num">
                                          <p:cBhvr>
                                            <p:cTn id="64" dur="500" fill="hold"/>
                                            <p:tgtEl>
                                              <p:spTgt spid="38"/>
                                            </p:tgtEl>
                                            <p:attrNameLst>
                                              <p:attrName>style.rotation</p:attrName>
                                            </p:attrNameLst>
                                          </p:cBhvr>
                                          <p:tavLst>
                                            <p:tav tm="0">
                                              <p:val>
                                                <p:fltVal val="360"/>
                                              </p:val>
                                            </p:tav>
                                            <p:tav tm="100000">
                                              <p:val>
                                                <p:fltVal val="0"/>
                                              </p:val>
                                            </p:tav>
                                          </p:tavLst>
                                        </p:anim>
                                        <p:animEffect transition="in" filter="fade">
                                          <p:cBhvr>
                                            <p:cTn id="65" dur="500"/>
                                            <p:tgtEl>
                                              <p:spTgt spid="38"/>
                                            </p:tgtEl>
                                          </p:cBhvr>
                                        </p:animEffect>
                                      </p:childTnLst>
                                    </p:cTn>
                                  </p:par>
                                </p:childTnLst>
                              </p:cTn>
                            </p:par>
                            <p:par>
                              <p:cTn id="66" fill="hold">
                                <p:stCondLst>
                                  <p:cond delay="5700"/>
                                </p:stCondLst>
                                <p:childTnLst>
                                  <p:par>
                                    <p:cTn id="67" presetID="49" presetClass="entr" presetSubtype="0" decel="100000"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anim calcmode="lin" valueType="num">
                                          <p:cBhvr>
                                            <p:cTn id="71" dur="500" fill="hold"/>
                                            <p:tgtEl>
                                              <p:spTgt spid="41"/>
                                            </p:tgtEl>
                                            <p:attrNameLst>
                                              <p:attrName>style.rotation</p:attrName>
                                            </p:attrNameLst>
                                          </p:cBhvr>
                                          <p:tavLst>
                                            <p:tav tm="0">
                                              <p:val>
                                                <p:fltVal val="360"/>
                                              </p:val>
                                            </p:tav>
                                            <p:tav tm="100000">
                                              <p:val>
                                                <p:fltVal val="0"/>
                                              </p:val>
                                            </p:tav>
                                          </p:tavLst>
                                        </p:anim>
                                        <p:animEffect transition="in" filter="fade">
                                          <p:cBhvr>
                                            <p:cTn id="72" dur="500"/>
                                            <p:tgtEl>
                                              <p:spTgt spid="41"/>
                                            </p:tgtEl>
                                          </p:cBhvr>
                                        </p:animEffect>
                                      </p:childTnLst>
                                    </p:cTn>
                                  </p:par>
                                </p:childTnLst>
                              </p:cTn>
                            </p:par>
                            <p:par>
                              <p:cTn id="73" fill="hold">
                                <p:stCondLst>
                                  <p:cond delay="6200"/>
                                </p:stCondLst>
                                <p:childTnLst>
                                  <p:par>
                                    <p:cTn id="74" presetID="22" presetClass="entr" presetSubtype="8"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wipe(left)">
                                          <p:cBhvr>
                                            <p:cTn id="76" dur="500"/>
                                            <p:tgtEl>
                                              <p:spTgt spid="31"/>
                                            </p:tgtEl>
                                          </p:cBhvr>
                                        </p:animEffect>
                                      </p:childTnLst>
                                    </p:cTn>
                                  </p:par>
                                </p:childTnLst>
                              </p:cTn>
                            </p:par>
                            <p:par>
                              <p:cTn id="77" fill="hold">
                                <p:stCondLst>
                                  <p:cond delay="6700"/>
                                </p:stCondLst>
                                <p:childTnLst>
                                  <p:par>
                                    <p:cTn id="78" presetID="22" presetClass="entr" presetSubtype="8" fill="hold" grpId="0" nodeType="after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left)">
                                          <p:cBhvr>
                                            <p:cTn id="80" dur="500"/>
                                            <p:tgtEl>
                                              <p:spTgt spid="52"/>
                                            </p:tgtEl>
                                          </p:cBhvr>
                                        </p:animEffect>
                                      </p:childTnLst>
                                    </p:cTn>
                                  </p:par>
                                </p:childTnLst>
                              </p:cTn>
                            </p:par>
                            <p:par>
                              <p:cTn id="81" fill="hold">
                                <p:stCondLst>
                                  <p:cond delay="7200"/>
                                </p:stCondLst>
                                <p:childTnLst>
                                  <p:par>
                                    <p:cTn id="82" presetID="22" presetClass="entr" presetSubtype="8"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left)">
                                          <p:cBhvr>
                                            <p:cTn id="8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4" grpId="0" animBg="1"/>
          <p:bldP spid="31" grpId="0"/>
          <p:bldP spid="52" grpId="0"/>
          <p:bldP spid="54"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 name="组合 2"/>
          <p:cNvGrpSpPr/>
          <p:nvPr/>
        </p:nvGrpSpPr>
        <p:grpSpPr>
          <a:xfrm>
            <a:off x="784361" y="1307630"/>
            <a:ext cx="1265216" cy="1189016"/>
            <a:chOff x="2042160" y="1569424"/>
            <a:chExt cx="1859576" cy="1859576"/>
          </a:xfrm>
        </p:grpSpPr>
        <p:sp>
          <p:nvSpPr>
            <p:cNvPr id="4" name="星形: 五角 10"/>
            <p:cNvSpPr/>
            <p:nvPr/>
          </p:nvSpPr>
          <p:spPr>
            <a:xfrm>
              <a:off x="2042160" y="1569424"/>
              <a:ext cx="1859576" cy="1859576"/>
            </a:xfrm>
            <a:prstGeom prst="star5">
              <a:avLst>
                <a:gd name="adj" fmla="val 27993"/>
                <a:gd name="hf" fmla="val 105146"/>
                <a:gd name="vf" fmla="val 110557"/>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621229" y="2197039"/>
              <a:ext cx="639342" cy="700108"/>
            </a:xfrm>
            <a:prstGeom prst="rect">
              <a:avLst/>
            </a:prstGeom>
          </p:spPr>
        </p:pic>
      </p:grpSp>
      <p:grpSp>
        <p:nvGrpSpPr>
          <p:cNvPr id="6" name="组合 5"/>
          <p:cNvGrpSpPr/>
          <p:nvPr/>
        </p:nvGrpSpPr>
        <p:grpSpPr>
          <a:xfrm>
            <a:off x="2190621" y="1571952"/>
            <a:ext cx="790158" cy="810418"/>
            <a:chOff x="4281714" y="1406397"/>
            <a:chExt cx="1190172" cy="1220689"/>
          </a:xfrm>
        </p:grpSpPr>
        <p:grpSp>
          <p:nvGrpSpPr>
            <p:cNvPr id="7" name="组合 6"/>
            <p:cNvGrpSpPr/>
            <p:nvPr/>
          </p:nvGrpSpPr>
          <p:grpSpPr>
            <a:xfrm>
              <a:off x="4281714" y="1436914"/>
              <a:ext cx="1190172" cy="1190172"/>
              <a:chOff x="4281714" y="1436914"/>
              <a:chExt cx="1190172" cy="1190172"/>
            </a:xfrm>
          </p:grpSpPr>
          <p:sp>
            <p:nvSpPr>
              <p:cNvPr id="9" name="矩形: 圆角 15"/>
              <p:cNvSpPr/>
              <p:nvPr/>
            </p:nvSpPr>
            <p:spPr>
              <a:xfrm>
                <a:off x="4281714" y="1436914"/>
                <a:ext cx="1190172" cy="1190172"/>
              </a:xfrm>
              <a:prstGeom prst="roundRect">
                <a:avLst>
                  <a:gd name="adj" fmla="val 5691"/>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rgbClr val="D6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10" name="直接连接符 9"/>
              <p:cNvCxnSpPr>
                <a:stCxn id="9" idx="0"/>
                <a:endCxn id="9" idx="2"/>
              </p:cNvCxnSpPr>
              <p:nvPr/>
            </p:nvCxnSpPr>
            <p:spPr>
              <a:xfrm>
                <a:off x="4876800" y="1436914"/>
                <a:ext cx="0" cy="1190172"/>
              </a:xfrm>
              <a:prstGeom prst="line">
                <a:avLst/>
              </a:prstGeom>
              <a:noFill/>
              <a:ln w="9525" cap="flat" cmpd="sng" algn="ctr">
                <a:solidFill>
                  <a:srgbClr val="E7E6E6">
                    <a:lumMod val="75000"/>
                  </a:srgbClr>
                </a:solidFill>
                <a:prstDash val="solid"/>
              </a:ln>
              <a:effectLst/>
            </p:spPr>
          </p:cxnSp>
          <p:cxnSp>
            <p:nvCxnSpPr>
              <p:cNvPr id="11" name="直接连接符 10"/>
              <p:cNvCxnSpPr>
                <a:stCxn id="9" idx="1"/>
                <a:endCxn id="9" idx="3"/>
              </p:cNvCxnSpPr>
              <p:nvPr/>
            </p:nvCxnSpPr>
            <p:spPr>
              <a:xfrm>
                <a:off x="4281714" y="2032000"/>
                <a:ext cx="1190172" cy="0"/>
              </a:xfrm>
              <a:prstGeom prst="line">
                <a:avLst/>
              </a:prstGeom>
              <a:noFill/>
              <a:ln w="9525" cap="flat" cmpd="sng" algn="ctr">
                <a:solidFill>
                  <a:srgbClr val="E7E6E6">
                    <a:lumMod val="75000"/>
                  </a:srgbClr>
                </a:solidFill>
                <a:prstDash val="solid"/>
              </a:ln>
              <a:effectLst/>
            </p:spPr>
          </p:cxnSp>
        </p:grpSp>
        <p:sp>
          <p:nvSpPr>
            <p:cNvPr id="8" name="标题 1"/>
            <p:cNvSpPr txBox="1"/>
            <p:nvPr/>
          </p:nvSpPr>
          <p:spPr>
            <a:xfrm>
              <a:off x="4296349" y="1406397"/>
              <a:ext cx="655346" cy="523863"/>
            </a:xfrm>
            <a:prstGeom prst="rect">
              <a:avLst/>
            </a:prstGeom>
          </p:spPr>
          <p:txBody>
            <a:bodyPr>
              <a:noAutofit/>
            </a:bodyPr>
            <a:lstStyle>
              <a:lvl1pPr algn="l" defTabSz="1219200" rtl="0" eaLnBrk="1" latinLnBrk="0" hangingPunct="1">
                <a:spcBef>
                  <a:spcPct val="0"/>
                </a:spcBef>
                <a:buNone/>
                <a:defRPr sz="2000" b="1" kern="1200">
                  <a:blipFill dpi="0" rotWithShape="1">
                    <a:blip r:embed="rId2">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charset="-122"/>
                  <a:ea typeface="微软雅黑" panose="020B0503020204020204" charset="-122"/>
                  <a:cs typeface="+mj-cs"/>
                </a:defRPr>
              </a:lvl1pPr>
            </a:lstStyle>
            <a:p>
              <a:pPr lvl="0">
                <a:defRPr/>
              </a:pPr>
              <a:r>
                <a:rPr lang="zh-CN" altLang="en-US" sz="4800" dirty="0">
                  <a:solidFill>
                    <a:srgbClr val="D60000"/>
                  </a:solidFill>
                  <a:effectLst>
                    <a:glow rad="101600">
                      <a:prstClr val="white">
                        <a:alpha val="60000"/>
                      </a:prstClr>
                    </a:glow>
                  </a:effectLst>
                  <a:latin typeface="思源黑体" panose="020B0500000000000000" pitchFamily="34" charset="-122"/>
                  <a:ea typeface="思源黑体" panose="020B0500000000000000" pitchFamily="34" charset="-122"/>
                  <a:cs typeface="+mn-ea"/>
                  <a:sym typeface="思源黑体" panose="020B0500000000000000" pitchFamily="34" charset="-122"/>
                </a:rPr>
                <a:t>对</a:t>
              </a:r>
              <a:endParaRPr kumimoji="0" lang="zh-CN" altLang="en-US" sz="4800" i="0" u="none" strike="noStrike" kern="1200" cap="none" spc="0" normalizeH="0" baseline="0" noProof="0" dirty="0">
                <a:ln>
                  <a:noFill/>
                </a:ln>
                <a:solidFill>
                  <a:srgbClr val="D60000"/>
                </a:solidFill>
                <a:effectLst>
                  <a:glow rad="101600">
                    <a:prstClr val="white">
                      <a:alpha val="60000"/>
                    </a:prstClr>
                  </a:glow>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12" name="组合 11"/>
          <p:cNvGrpSpPr/>
          <p:nvPr/>
        </p:nvGrpSpPr>
        <p:grpSpPr>
          <a:xfrm>
            <a:off x="3084862" y="1571952"/>
            <a:ext cx="790158" cy="810418"/>
            <a:chOff x="4281714" y="1406397"/>
            <a:chExt cx="1190174" cy="1220689"/>
          </a:xfrm>
        </p:grpSpPr>
        <p:grpSp>
          <p:nvGrpSpPr>
            <p:cNvPr id="13" name="组合 12"/>
            <p:cNvGrpSpPr/>
            <p:nvPr/>
          </p:nvGrpSpPr>
          <p:grpSpPr>
            <a:xfrm>
              <a:off x="4281714" y="1436914"/>
              <a:ext cx="1190174" cy="1190172"/>
              <a:chOff x="4281714" y="1436914"/>
              <a:chExt cx="1190174" cy="1190172"/>
            </a:xfrm>
          </p:grpSpPr>
          <p:sp>
            <p:nvSpPr>
              <p:cNvPr id="15" name="矩形: 圆角 21"/>
              <p:cNvSpPr/>
              <p:nvPr/>
            </p:nvSpPr>
            <p:spPr>
              <a:xfrm>
                <a:off x="4281716" y="1436914"/>
                <a:ext cx="1190172" cy="1190172"/>
              </a:xfrm>
              <a:prstGeom prst="roundRect">
                <a:avLst>
                  <a:gd name="adj" fmla="val 5691"/>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rgbClr val="D6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16" name="直接连接符 15"/>
              <p:cNvCxnSpPr>
                <a:stCxn id="15" idx="0"/>
                <a:endCxn id="15" idx="2"/>
              </p:cNvCxnSpPr>
              <p:nvPr/>
            </p:nvCxnSpPr>
            <p:spPr>
              <a:xfrm>
                <a:off x="4876800" y="1436914"/>
                <a:ext cx="0" cy="1190172"/>
              </a:xfrm>
              <a:prstGeom prst="line">
                <a:avLst/>
              </a:prstGeom>
              <a:noFill/>
              <a:ln w="9525" cap="flat" cmpd="sng" algn="ctr">
                <a:solidFill>
                  <a:srgbClr val="E7E6E6">
                    <a:lumMod val="75000"/>
                  </a:srgbClr>
                </a:solidFill>
                <a:prstDash val="solid"/>
              </a:ln>
              <a:effectLst/>
            </p:spPr>
          </p:cxnSp>
          <p:cxnSp>
            <p:nvCxnSpPr>
              <p:cNvPr id="17" name="直接连接符 16"/>
              <p:cNvCxnSpPr>
                <a:stCxn id="15" idx="1"/>
                <a:endCxn id="15" idx="3"/>
              </p:cNvCxnSpPr>
              <p:nvPr/>
            </p:nvCxnSpPr>
            <p:spPr>
              <a:xfrm>
                <a:off x="4281714" y="2032000"/>
                <a:ext cx="1190172" cy="0"/>
              </a:xfrm>
              <a:prstGeom prst="line">
                <a:avLst/>
              </a:prstGeom>
              <a:noFill/>
              <a:ln w="9525" cap="flat" cmpd="sng" algn="ctr">
                <a:solidFill>
                  <a:srgbClr val="E7E6E6">
                    <a:lumMod val="75000"/>
                  </a:srgbClr>
                </a:solidFill>
                <a:prstDash val="solid"/>
              </a:ln>
              <a:effectLst/>
            </p:spPr>
          </p:cxnSp>
        </p:grpSp>
        <p:sp>
          <p:nvSpPr>
            <p:cNvPr id="14" name="标题 1"/>
            <p:cNvSpPr txBox="1"/>
            <p:nvPr/>
          </p:nvSpPr>
          <p:spPr>
            <a:xfrm>
              <a:off x="4296350" y="1406397"/>
              <a:ext cx="655346" cy="523863"/>
            </a:xfrm>
            <a:prstGeom prst="rect">
              <a:avLst/>
            </a:prstGeom>
          </p:spPr>
          <p:txBody>
            <a:bodyPr>
              <a:noAutofit/>
            </a:bodyPr>
            <a:lstStyle>
              <a:lvl1pPr algn="l" defTabSz="1219200" rtl="0" eaLnBrk="1" latinLnBrk="0" hangingPunct="1">
                <a:spcBef>
                  <a:spcPct val="0"/>
                </a:spcBef>
                <a:buNone/>
                <a:defRPr sz="2000" b="1" kern="1200">
                  <a:blipFill dpi="0" rotWithShape="1">
                    <a:blip r:embed="rId2">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charset="-122"/>
                  <a:ea typeface="微软雅黑" panose="020B0503020204020204" charset="-122"/>
                  <a:cs typeface="+mj-cs"/>
                </a:defRPr>
              </a:lvl1pPr>
            </a:lstStyle>
            <a:p>
              <a:pPr lvl="0">
                <a:defRPr/>
              </a:pPr>
              <a:r>
                <a:rPr lang="zh-CN" altLang="en-US" sz="4800" dirty="0">
                  <a:solidFill>
                    <a:srgbClr val="D60000"/>
                  </a:solidFill>
                  <a:effectLst>
                    <a:glow rad="101600">
                      <a:prstClr val="white">
                        <a:alpha val="60000"/>
                      </a:prstClr>
                    </a:glow>
                  </a:effectLst>
                  <a:latin typeface="思源黑体" panose="020B0500000000000000" pitchFamily="34" charset="-122"/>
                  <a:ea typeface="思源黑体" panose="020B0500000000000000" pitchFamily="34" charset="-122"/>
                  <a:cs typeface="+mn-ea"/>
                  <a:sym typeface="思源黑体" panose="020B0500000000000000" pitchFamily="34" charset="-122"/>
                </a:rPr>
                <a:t>党</a:t>
              </a:r>
              <a:endParaRPr kumimoji="0" lang="zh-CN" altLang="en-US" sz="4800" i="0" u="none" strike="noStrike" kern="1200" cap="none" spc="0" normalizeH="0" baseline="0" noProof="0" dirty="0">
                <a:ln>
                  <a:noFill/>
                </a:ln>
                <a:solidFill>
                  <a:srgbClr val="D60000"/>
                </a:solidFill>
                <a:effectLst>
                  <a:glow rad="101600">
                    <a:prstClr val="white">
                      <a:alpha val="60000"/>
                    </a:prstClr>
                  </a:glow>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18" name="组合 17"/>
          <p:cNvGrpSpPr/>
          <p:nvPr/>
        </p:nvGrpSpPr>
        <p:grpSpPr>
          <a:xfrm>
            <a:off x="3995164" y="1571952"/>
            <a:ext cx="790157" cy="810418"/>
            <a:chOff x="4281714" y="1406397"/>
            <a:chExt cx="1190172" cy="1220689"/>
          </a:xfrm>
        </p:grpSpPr>
        <p:grpSp>
          <p:nvGrpSpPr>
            <p:cNvPr id="19" name="组合 18"/>
            <p:cNvGrpSpPr/>
            <p:nvPr/>
          </p:nvGrpSpPr>
          <p:grpSpPr>
            <a:xfrm>
              <a:off x="4281714" y="1436914"/>
              <a:ext cx="1190172" cy="1190172"/>
              <a:chOff x="4281714" y="1436914"/>
              <a:chExt cx="1190172" cy="1190172"/>
            </a:xfrm>
          </p:grpSpPr>
          <p:sp>
            <p:nvSpPr>
              <p:cNvPr id="21" name="矩形: 圆角 27"/>
              <p:cNvSpPr/>
              <p:nvPr/>
            </p:nvSpPr>
            <p:spPr>
              <a:xfrm>
                <a:off x="4281714" y="1436914"/>
                <a:ext cx="1190172" cy="1190172"/>
              </a:xfrm>
              <a:prstGeom prst="roundRect">
                <a:avLst>
                  <a:gd name="adj" fmla="val 5691"/>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rgbClr val="D6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22" name="直接连接符 21"/>
              <p:cNvCxnSpPr>
                <a:stCxn id="21" idx="0"/>
                <a:endCxn id="21" idx="2"/>
              </p:cNvCxnSpPr>
              <p:nvPr/>
            </p:nvCxnSpPr>
            <p:spPr>
              <a:xfrm>
                <a:off x="4876800" y="1436914"/>
                <a:ext cx="0" cy="1190172"/>
              </a:xfrm>
              <a:prstGeom prst="line">
                <a:avLst/>
              </a:prstGeom>
              <a:noFill/>
              <a:ln w="9525" cap="flat" cmpd="sng" algn="ctr">
                <a:solidFill>
                  <a:srgbClr val="E7E6E6">
                    <a:lumMod val="75000"/>
                  </a:srgbClr>
                </a:solidFill>
                <a:prstDash val="solid"/>
              </a:ln>
              <a:effectLst/>
            </p:spPr>
          </p:cxnSp>
          <p:cxnSp>
            <p:nvCxnSpPr>
              <p:cNvPr id="23" name="直接连接符 22"/>
              <p:cNvCxnSpPr>
                <a:stCxn id="21" idx="1"/>
                <a:endCxn id="21" idx="3"/>
              </p:cNvCxnSpPr>
              <p:nvPr/>
            </p:nvCxnSpPr>
            <p:spPr>
              <a:xfrm>
                <a:off x="4281714" y="2032000"/>
                <a:ext cx="1190172" cy="0"/>
              </a:xfrm>
              <a:prstGeom prst="line">
                <a:avLst/>
              </a:prstGeom>
              <a:noFill/>
              <a:ln w="9525" cap="flat" cmpd="sng" algn="ctr">
                <a:solidFill>
                  <a:srgbClr val="E7E6E6">
                    <a:lumMod val="75000"/>
                  </a:srgbClr>
                </a:solidFill>
                <a:prstDash val="solid"/>
              </a:ln>
              <a:effectLst/>
            </p:spPr>
          </p:cxnSp>
        </p:grpSp>
        <p:sp>
          <p:nvSpPr>
            <p:cNvPr id="20" name="标题 1"/>
            <p:cNvSpPr txBox="1"/>
            <p:nvPr/>
          </p:nvSpPr>
          <p:spPr>
            <a:xfrm>
              <a:off x="4295114" y="1406397"/>
              <a:ext cx="655347" cy="523863"/>
            </a:xfrm>
            <a:prstGeom prst="rect">
              <a:avLst/>
            </a:prstGeom>
          </p:spPr>
          <p:txBody>
            <a:bodyPr>
              <a:noAutofit/>
            </a:bodyPr>
            <a:lstStyle>
              <a:lvl1pPr algn="l" defTabSz="1219200" rtl="0" eaLnBrk="1" latinLnBrk="0" hangingPunct="1">
                <a:spcBef>
                  <a:spcPct val="0"/>
                </a:spcBef>
                <a:buNone/>
                <a:defRPr sz="2000" b="1" kern="1200">
                  <a:blipFill dpi="0" rotWithShape="1">
                    <a:blip r:embed="rId2">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charset="-122"/>
                  <a:ea typeface="微软雅黑" panose="020B0503020204020204" charset="-122"/>
                  <a:cs typeface="+mj-cs"/>
                </a:defRPr>
              </a:lvl1pPr>
            </a:lstStyle>
            <a:p>
              <a:pPr lvl="0">
                <a:defRPr/>
              </a:pPr>
              <a:r>
                <a:rPr lang="zh-CN" altLang="en-US" sz="4800" dirty="0">
                  <a:solidFill>
                    <a:srgbClr val="D60000"/>
                  </a:solidFill>
                  <a:effectLst>
                    <a:glow rad="101600">
                      <a:prstClr val="white">
                        <a:alpha val="60000"/>
                      </a:prstClr>
                    </a:glow>
                  </a:effectLst>
                  <a:latin typeface="思源黑体" panose="020B0500000000000000" pitchFamily="34" charset="-122"/>
                  <a:ea typeface="思源黑体" panose="020B0500000000000000" pitchFamily="34" charset="-122"/>
                  <a:cs typeface="+mn-ea"/>
                  <a:sym typeface="思源黑体" panose="020B0500000000000000" pitchFamily="34" charset="-122"/>
                </a:rPr>
                <a:t>忠</a:t>
              </a:r>
              <a:endParaRPr kumimoji="0" lang="zh-CN" altLang="en-US" sz="4800" i="0" u="none" strike="noStrike" kern="1200" cap="none" spc="0" normalizeH="0" baseline="0" noProof="0" dirty="0">
                <a:ln>
                  <a:noFill/>
                </a:ln>
                <a:solidFill>
                  <a:srgbClr val="D60000"/>
                </a:solidFill>
                <a:effectLst>
                  <a:glow rad="101600">
                    <a:prstClr val="white">
                      <a:alpha val="60000"/>
                    </a:prstClr>
                  </a:glow>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24" name="组合 23"/>
          <p:cNvGrpSpPr/>
          <p:nvPr/>
        </p:nvGrpSpPr>
        <p:grpSpPr>
          <a:xfrm>
            <a:off x="4907464" y="1571952"/>
            <a:ext cx="790157" cy="810418"/>
            <a:chOff x="4281714" y="1406397"/>
            <a:chExt cx="1190172" cy="1220689"/>
          </a:xfrm>
        </p:grpSpPr>
        <p:grpSp>
          <p:nvGrpSpPr>
            <p:cNvPr id="25" name="组合 24"/>
            <p:cNvGrpSpPr/>
            <p:nvPr/>
          </p:nvGrpSpPr>
          <p:grpSpPr>
            <a:xfrm>
              <a:off x="4281714" y="1436914"/>
              <a:ext cx="1190172" cy="1190172"/>
              <a:chOff x="4281714" y="1436914"/>
              <a:chExt cx="1190172" cy="1190172"/>
            </a:xfrm>
          </p:grpSpPr>
          <p:sp>
            <p:nvSpPr>
              <p:cNvPr id="27" name="矩形: 圆角 33"/>
              <p:cNvSpPr/>
              <p:nvPr/>
            </p:nvSpPr>
            <p:spPr>
              <a:xfrm>
                <a:off x="4281714" y="1436914"/>
                <a:ext cx="1190172" cy="1190172"/>
              </a:xfrm>
              <a:prstGeom prst="roundRect">
                <a:avLst>
                  <a:gd name="adj" fmla="val 5691"/>
                </a:avLst>
              </a:prstGeom>
              <a:solidFill>
                <a:srgbClr val="FFFFFF"/>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dirty="0">
                  <a:ln>
                    <a:noFill/>
                  </a:ln>
                  <a:solidFill>
                    <a:srgbClr val="D6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28" name="直接连接符 27"/>
              <p:cNvCxnSpPr>
                <a:stCxn id="27" idx="0"/>
                <a:endCxn id="27" idx="2"/>
              </p:cNvCxnSpPr>
              <p:nvPr/>
            </p:nvCxnSpPr>
            <p:spPr>
              <a:xfrm>
                <a:off x="4876800" y="1436914"/>
                <a:ext cx="0" cy="1190172"/>
              </a:xfrm>
              <a:prstGeom prst="line">
                <a:avLst/>
              </a:prstGeom>
              <a:noFill/>
              <a:ln w="9525" cap="flat" cmpd="sng" algn="ctr">
                <a:solidFill>
                  <a:srgbClr val="E7E6E6">
                    <a:lumMod val="75000"/>
                  </a:srgbClr>
                </a:solidFill>
                <a:prstDash val="solid"/>
              </a:ln>
              <a:effectLst/>
            </p:spPr>
          </p:cxnSp>
          <p:cxnSp>
            <p:nvCxnSpPr>
              <p:cNvPr id="29" name="直接连接符 28"/>
              <p:cNvCxnSpPr>
                <a:stCxn id="27" idx="1"/>
                <a:endCxn id="27" idx="3"/>
              </p:cNvCxnSpPr>
              <p:nvPr/>
            </p:nvCxnSpPr>
            <p:spPr>
              <a:xfrm>
                <a:off x="4281714" y="2032000"/>
                <a:ext cx="1190172" cy="0"/>
              </a:xfrm>
              <a:prstGeom prst="line">
                <a:avLst/>
              </a:prstGeom>
              <a:noFill/>
              <a:ln w="9525" cap="flat" cmpd="sng" algn="ctr">
                <a:solidFill>
                  <a:srgbClr val="E7E6E6">
                    <a:lumMod val="75000"/>
                  </a:srgbClr>
                </a:solidFill>
                <a:prstDash val="solid"/>
              </a:ln>
              <a:effectLst/>
            </p:spPr>
          </p:cxnSp>
        </p:grpSp>
        <p:sp>
          <p:nvSpPr>
            <p:cNvPr id="26" name="标题 1"/>
            <p:cNvSpPr txBox="1"/>
            <p:nvPr/>
          </p:nvSpPr>
          <p:spPr>
            <a:xfrm>
              <a:off x="4322702" y="1406397"/>
              <a:ext cx="655347" cy="523863"/>
            </a:xfrm>
            <a:prstGeom prst="rect">
              <a:avLst/>
            </a:prstGeom>
          </p:spPr>
          <p:txBody>
            <a:bodyPr>
              <a:noAutofit/>
            </a:bodyPr>
            <a:lstStyle>
              <a:lvl1pPr algn="l" defTabSz="1219200" rtl="0" eaLnBrk="1" latinLnBrk="0" hangingPunct="1">
                <a:spcBef>
                  <a:spcPct val="0"/>
                </a:spcBef>
                <a:buNone/>
                <a:defRPr sz="2000" b="1" kern="1200">
                  <a:blipFill dpi="0" rotWithShape="1">
                    <a:blip r:embed="rId2">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charset="-122"/>
                  <a:ea typeface="微软雅黑" panose="020B0503020204020204" charset="-122"/>
                  <a:cs typeface="+mj-cs"/>
                </a:defRPr>
              </a:lvl1pPr>
            </a:lstStyle>
            <a:p>
              <a:pPr lvl="0">
                <a:defRPr/>
              </a:pPr>
              <a:r>
                <a:rPr lang="zh-CN" altLang="en-US" sz="4800" dirty="0">
                  <a:solidFill>
                    <a:srgbClr val="D60000"/>
                  </a:solidFill>
                  <a:effectLst>
                    <a:glow rad="101600">
                      <a:prstClr val="white">
                        <a:alpha val="60000"/>
                      </a:prstClr>
                    </a:glow>
                  </a:effectLst>
                  <a:latin typeface="思源黑体" panose="020B0500000000000000" pitchFamily="34" charset="-122"/>
                  <a:ea typeface="思源黑体" panose="020B0500000000000000" pitchFamily="34" charset="-122"/>
                  <a:cs typeface="+mn-ea"/>
                  <a:sym typeface="思源黑体" panose="020B0500000000000000" pitchFamily="34" charset="-122"/>
                </a:rPr>
                <a:t>诚</a:t>
              </a:r>
              <a:endParaRPr kumimoji="0" lang="zh-CN" altLang="en-US" sz="4800" i="0" u="none" strike="noStrike" kern="1200" cap="none" spc="0" normalizeH="0" baseline="0" noProof="0" dirty="0">
                <a:ln>
                  <a:noFill/>
                </a:ln>
                <a:solidFill>
                  <a:srgbClr val="D60000"/>
                </a:solidFill>
                <a:effectLst>
                  <a:glow rad="101600">
                    <a:prstClr val="white">
                      <a:alpha val="60000"/>
                    </a:prstClr>
                  </a:glow>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31" name="矩形 30"/>
          <p:cNvSpPr/>
          <p:nvPr/>
        </p:nvSpPr>
        <p:spPr>
          <a:xfrm>
            <a:off x="784361" y="2496646"/>
            <a:ext cx="10727701" cy="3860315"/>
          </a:xfrm>
          <a:prstGeom prst="rect">
            <a:avLst/>
          </a:prstGeom>
          <a:noFill/>
          <a:ln w="63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32" name="Aitds4"/>
          <p:cNvGrpSpPr/>
          <p:nvPr/>
        </p:nvGrpSpPr>
        <p:grpSpPr>
          <a:xfrm>
            <a:off x="1039804" y="2767354"/>
            <a:ext cx="10185395" cy="962639"/>
            <a:chOff x="4688563" y="1534506"/>
            <a:chExt cx="10185395" cy="962639"/>
          </a:xfrm>
        </p:grpSpPr>
        <p:sp>
          <p:nvSpPr>
            <p:cNvPr id="33" name="Aitds4-1"/>
            <p:cNvSpPr>
              <a:spLocks noChangeArrowheads="1"/>
            </p:cNvSpPr>
            <p:nvPr/>
          </p:nvSpPr>
          <p:spPr bwMode="auto">
            <a:xfrm>
              <a:off x="5481337" y="1577264"/>
              <a:ext cx="9153638" cy="861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在党言党、在党忧党、在党为党，绝对忠于党、忠于祖国、忠于人民，不管面临什么艰难险阻， 不管遇到什么大风大浪，都要始终坚持中国共产党的领导，始终坚守共产党人的精神追 求，始终坚定马克思主义的信仰，始终坚定共产主义理想和中国特色社会主义信念，自觉 在思想上、政治上、行动上同以习近平同志为总书记的党中央保持高度一致，始终一心向党，齐心协力做好改革发展稳定各项工作。</a:t>
              </a:r>
              <a:endPar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4" name="Aitds4-2"/>
            <p:cNvSpPr/>
            <p:nvPr/>
          </p:nvSpPr>
          <p:spPr>
            <a:xfrm>
              <a:off x="4840629" y="1534506"/>
              <a:ext cx="10033329" cy="962639"/>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35" name="组合 34"/>
            <p:cNvGrpSpPr/>
            <p:nvPr/>
          </p:nvGrpSpPr>
          <p:grpSpPr>
            <a:xfrm>
              <a:off x="4688563" y="1733865"/>
              <a:ext cx="511505" cy="511505"/>
              <a:chOff x="1417067" y="4277724"/>
              <a:chExt cx="657499" cy="657499"/>
            </a:xfrm>
          </p:grpSpPr>
          <p:grpSp>
            <p:nvGrpSpPr>
              <p:cNvPr id="36" name="组合 35"/>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38" name="Aitds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9" name="Aitds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37" name="Aitds4-5"/>
              <p:cNvSpPr>
                <a:spLocks noChangeArrowheads="1"/>
              </p:cNvSpPr>
              <p:nvPr/>
            </p:nvSpPr>
            <p:spPr bwMode="auto">
              <a:xfrm>
                <a:off x="1517646" y="4403610"/>
                <a:ext cx="456340" cy="395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要</a:t>
                </a:r>
                <a:endParaRPr kumimoji="0" lang="zh-CN" altLang="en-US"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grpSp>
        <p:nvGrpSpPr>
          <p:cNvPr id="40" name="Aitds4"/>
          <p:cNvGrpSpPr/>
          <p:nvPr/>
        </p:nvGrpSpPr>
        <p:grpSpPr>
          <a:xfrm>
            <a:off x="1049358" y="3919649"/>
            <a:ext cx="10263410" cy="627065"/>
            <a:chOff x="4688563" y="1677290"/>
            <a:chExt cx="10263410" cy="627065"/>
          </a:xfrm>
        </p:grpSpPr>
        <p:sp>
          <p:nvSpPr>
            <p:cNvPr id="41" name="Aitds4-1"/>
            <p:cNvSpPr>
              <a:spLocks noChangeArrowheads="1"/>
            </p:cNvSpPr>
            <p:nvPr/>
          </p:nvSpPr>
          <p:spPr bwMode="auto">
            <a:xfrm>
              <a:off x="5343692" y="1677290"/>
              <a:ext cx="9281729" cy="558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2300"/>
                </a:lnSpc>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以焦裕禄和身边的典型杨善洲为榜样，彻底的、无条件的、不掺任何杂质的、没有任何水分的忠诚于党，永不背叛自己的入党誓词和神圣使命。</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42" name="Aitds4-2"/>
            <p:cNvSpPr/>
            <p:nvPr/>
          </p:nvSpPr>
          <p:spPr>
            <a:xfrm>
              <a:off x="4894722" y="1691625"/>
              <a:ext cx="10057251" cy="61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43" name="组合 42"/>
            <p:cNvGrpSpPr/>
            <p:nvPr/>
          </p:nvGrpSpPr>
          <p:grpSpPr>
            <a:xfrm>
              <a:off x="4688563" y="1733865"/>
              <a:ext cx="511505" cy="511505"/>
              <a:chOff x="1417067" y="4277724"/>
              <a:chExt cx="657499" cy="657499"/>
            </a:xfrm>
          </p:grpSpPr>
          <p:grpSp>
            <p:nvGrpSpPr>
              <p:cNvPr id="44" name="组合 43"/>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Aitds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47" name="Aitds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45" name="Aitds4-5"/>
              <p:cNvSpPr>
                <a:spLocks noChangeArrowheads="1"/>
              </p:cNvSpPr>
              <p:nvPr/>
            </p:nvSpPr>
            <p:spPr bwMode="auto">
              <a:xfrm>
                <a:off x="1517646" y="4403610"/>
                <a:ext cx="456340" cy="395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要</a:t>
                </a:r>
                <a:endParaRPr kumimoji="0" lang="zh-CN" altLang="en-US"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grpSp>
        <p:nvGrpSpPr>
          <p:cNvPr id="56" name="Aitds4"/>
          <p:cNvGrpSpPr/>
          <p:nvPr/>
        </p:nvGrpSpPr>
        <p:grpSpPr>
          <a:xfrm>
            <a:off x="1076829" y="4712381"/>
            <a:ext cx="10263410" cy="627065"/>
            <a:chOff x="4688563" y="1677290"/>
            <a:chExt cx="10263410" cy="627065"/>
          </a:xfrm>
        </p:grpSpPr>
        <p:sp>
          <p:nvSpPr>
            <p:cNvPr id="57" name="Aitds4-1"/>
            <p:cNvSpPr>
              <a:spLocks noChangeArrowheads="1"/>
            </p:cNvSpPr>
            <p:nvPr/>
          </p:nvSpPr>
          <p:spPr bwMode="auto">
            <a:xfrm>
              <a:off x="5343692" y="1677290"/>
              <a:ext cx="9493241" cy="558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2300"/>
                </a:lnSpc>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坚持“革命理想高于天”，随时准备为党和人民利益牺牲一切，言行一致、 表里如一，对党、对组织、对同志讲真话、讲实话、讲心里话，绝不能说一套做一套、阳奉阴违、口是心非。</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8" name="Aitds4-2"/>
            <p:cNvSpPr/>
            <p:nvPr/>
          </p:nvSpPr>
          <p:spPr>
            <a:xfrm>
              <a:off x="4894722" y="1691625"/>
              <a:ext cx="10057251" cy="61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59" name="组合 58"/>
            <p:cNvGrpSpPr/>
            <p:nvPr/>
          </p:nvGrpSpPr>
          <p:grpSpPr>
            <a:xfrm>
              <a:off x="4688563" y="1733865"/>
              <a:ext cx="511505" cy="511505"/>
              <a:chOff x="1417067" y="4277724"/>
              <a:chExt cx="657499" cy="657499"/>
            </a:xfrm>
          </p:grpSpPr>
          <p:grpSp>
            <p:nvGrpSpPr>
              <p:cNvPr id="60" name="组合 59"/>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2" name="Aitds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63" name="Aitds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61" name="Aitds4-5"/>
              <p:cNvSpPr>
                <a:spLocks noChangeArrowheads="1"/>
              </p:cNvSpPr>
              <p:nvPr/>
            </p:nvSpPr>
            <p:spPr bwMode="auto">
              <a:xfrm>
                <a:off x="1517646" y="4403610"/>
                <a:ext cx="456340" cy="395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要</a:t>
                </a:r>
                <a:endParaRPr kumimoji="0" lang="zh-CN" altLang="en-US"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grpSp>
        <p:nvGrpSpPr>
          <p:cNvPr id="64" name="Aitds4"/>
          <p:cNvGrpSpPr/>
          <p:nvPr/>
        </p:nvGrpSpPr>
        <p:grpSpPr>
          <a:xfrm>
            <a:off x="1039804" y="5508584"/>
            <a:ext cx="10263410" cy="839332"/>
            <a:chOff x="4688563" y="1677290"/>
            <a:chExt cx="10263410" cy="839332"/>
          </a:xfrm>
        </p:grpSpPr>
        <p:sp>
          <p:nvSpPr>
            <p:cNvPr id="65" name="Aitds4-1"/>
            <p:cNvSpPr>
              <a:spLocks noChangeArrowheads="1"/>
            </p:cNvSpPr>
            <p:nvPr/>
          </p:nvSpPr>
          <p:spPr bwMode="auto">
            <a:xfrm>
              <a:off x="5343692" y="1677290"/>
              <a:ext cx="9493241" cy="83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2300"/>
                </a:lnSpc>
              </a:pPr>
              <a:r>
                <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rPr>
                <a:t>把系统掌握马克思主义基本理论作为看家本领，切实加强对马克思列宁主义、毛泽东思想的学习，加强对中国特色社会主义理论体系的学习，加强对习近平 总书记系列重要讲话精神的学习，进一步坚定道路自信、理论自信、制度自信，做到虔诚 而执着、至信而深厚。</a:t>
              </a:r>
              <a:endParaRPr lang="zh-CN" altLang="en-US" sz="12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a:lnSpc>
                  <a:spcPts val="2300"/>
                </a:lnSpc>
              </a:pPr>
              <a:endParaRPr lang="zh-CN" altLang="en-US" sz="11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66" name="Aitds4-2"/>
            <p:cNvSpPr/>
            <p:nvPr/>
          </p:nvSpPr>
          <p:spPr>
            <a:xfrm>
              <a:off x="4894722" y="1691625"/>
              <a:ext cx="10057251" cy="61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67" name="组合 66"/>
            <p:cNvGrpSpPr/>
            <p:nvPr/>
          </p:nvGrpSpPr>
          <p:grpSpPr>
            <a:xfrm>
              <a:off x="4688563" y="1733865"/>
              <a:ext cx="511505" cy="511505"/>
              <a:chOff x="1417067" y="4277724"/>
              <a:chExt cx="657499" cy="657499"/>
            </a:xfrm>
          </p:grpSpPr>
          <p:grpSp>
            <p:nvGrpSpPr>
              <p:cNvPr id="68" name="组合 67"/>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70" name="Aitds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71" name="Aitds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69" name="Aitds4-5"/>
              <p:cNvSpPr>
                <a:spLocks noChangeArrowheads="1"/>
              </p:cNvSpPr>
              <p:nvPr/>
            </p:nvSpPr>
            <p:spPr bwMode="auto">
              <a:xfrm>
                <a:off x="1517646" y="4403610"/>
                <a:ext cx="456340" cy="395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要</a:t>
                </a:r>
                <a:endParaRPr kumimoji="0" lang="zh-CN" altLang="en-US"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8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10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 presetClass="entr" presetSubtype="8"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0-#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par>
                          <p:cTn id="45" fill="hold">
                            <p:stCondLst>
                              <p:cond delay="3000"/>
                            </p:stCondLst>
                            <p:childTnLst>
                              <p:par>
                                <p:cTn id="46" presetID="22" presetClass="entr" presetSubtype="8"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left)">
                                      <p:cBhvr>
                                        <p:cTn id="48" dur="500"/>
                                        <p:tgtEl>
                                          <p:spTgt spid="56"/>
                                        </p:tgtEl>
                                      </p:cBhvr>
                                    </p:animEffect>
                                  </p:childTnLst>
                                </p:cTn>
                              </p:par>
                            </p:childTnLst>
                          </p:cTn>
                        </p:par>
                        <p:par>
                          <p:cTn id="49" fill="hold">
                            <p:stCondLst>
                              <p:cond delay="3500"/>
                            </p:stCondLst>
                            <p:childTnLst>
                              <p:par>
                                <p:cTn id="50" presetID="22" presetClass="entr" presetSubtype="8" fill="hold" nodeType="after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wipe(left)">
                                      <p:cBhvr>
                                        <p:cTn id="5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 name="MH_Other_6"/>
          <p:cNvSpPr/>
          <p:nvPr>
            <p:custDataLst>
              <p:tags r:id="rId1"/>
            </p:custDataLst>
          </p:nvPr>
        </p:nvSpPr>
        <p:spPr>
          <a:xfrm>
            <a:off x="1506879" y="1665288"/>
            <a:ext cx="250825" cy="250825"/>
          </a:xfrm>
          <a:prstGeom prst="ellipse">
            <a:avLst/>
          </a:prstGeom>
          <a:noFill/>
          <a:ln w="38100" cmpd="sng">
            <a:gradFill>
              <a:gsLst>
                <a:gs pos="30000">
                  <a:srgbClr val="C00000"/>
                </a:gs>
                <a:gs pos="90000">
                  <a:srgbClr val="FF33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4" name="直接连接符 3"/>
          <p:cNvCxnSpPr/>
          <p:nvPr/>
        </p:nvCxnSpPr>
        <p:spPr>
          <a:xfrm>
            <a:off x="909157" y="2053106"/>
            <a:ext cx="0" cy="24854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909157" y="1977235"/>
            <a:ext cx="2631183" cy="148258"/>
            <a:chOff x="2709221" y="4682325"/>
            <a:chExt cx="3498290" cy="173986"/>
          </a:xfrm>
        </p:grpSpPr>
        <p:cxnSp>
          <p:nvCxnSpPr>
            <p:cNvPr id="6" name="直接连接符 5"/>
            <p:cNvCxnSpPr/>
            <p:nvPr/>
          </p:nvCxnSpPr>
          <p:spPr>
            <a:xfrm>
              <a:off x="2709221" y="4758196"/>
              <a:ext cx="33664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圆: 空心 21"/>
            <p:cNvSpPr/>
            <p:nvPr/>
          </p:nvSpPr>
          <p:spPr>
            <a:xfrm>
              <a:off x="6033525" y="4682325"/>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cxnSp>
        <p:nvCxnSpPr>
          <p:cNvPr id="8" name="直接连接符 7"/>
          <p:cNvCxnSpPr/>
          <p:nvPr/>
        </p:nvCxnSpPr>
        <p:spPr>
          <a:xfrm>
            <a:off x="11165705" y="3510899"/>
            <a:ext cx="0" cy="27315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514675" y="6230862"/>
            <a:ext cx="46510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2"/>
          <p:cNvSpPr/>
          <p:nvPr/>
        </p:nvSpPr>
        <p:spPr>
          <a:xfrm>
            <a:off x="6616020" y="1806425"/>
            <a:ext cx="8101151" cy="463075"/>
          </a:xfrm>
          <a:prstGeom prst="rect">
            <a:avLst/>
          </a:prstGeom>
        </p:spPr>
        <p:txBody>
          <a:bodyPr wrap="square">
            <a:spAutoFit/>
          </a:bodyPr>
          <a:lstStyle/>
          <a:p>
            <a:pPr lvl="0">
              <a:lnSpc>
                <a:spcPts val="3100"/>
              </a:lnSpc>
              <a:defRPr/>
            </a:pPr>
            <a:r>
              <a:rPr lang="zh-CN" altLang="en-US" sz="24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守住个人干净的为官底线</a:t>
            </a:r>
            <a:endParaRPr lang="en-US" altLang="zh-CN" sz="24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1" name="组合 10"/>
          <p:cNvGrpSpPr/>
          <p:nvPr/>
        </p:nvGrpSpPr>
        <p:grpSpPr>
          <a:xfrm>
            <a:off x="3741038" y="1709253"/>
            <a:ext cx="613668" cy="600997"/>
            <a:chOff x="8694851" y="3209276"/>
            <a:chExt cx="827355" cy="810272"/>
          </a:xfrm>
        </p:grpSpPr>
        <p:sp>
          <p:nvSpPr>
            <p:cNvPr id="12" name="矩形 11"/>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管</a:t>
              </a:r>
              <a:endParaRPr kumimoji="0" lang="en-US" altLang="zh-CN" sz="2800" b="1" i="0" u="none" strike="noStrike" kern="120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3" name="椭圆 12"/>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14" name="组合 13"/>
          <p:cNvGrpSpPr/>
          <p:nvPr/>
        </p:nvGrpSpPr>
        <p:grpSpPr>
          <a:xfrm>
            <a:off x="4477173" y="1709253"/>
            <a:ext cx="613668" cy="600997"/>
            <a:chOff x="8694851" y="3209276"/>
            <a:chExt cx="827355" cy="810272"/>
          </a:xfrm>
        </p:grpSpPr>
        <p:sp>
          <p:nvSpPr>
            <p:cNvPr id="15" name="矩形 14"/>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住</a:t>
              </a:r>
              <a:endParaRPr kumimoji="0" lang="en-US" altLang="zh-CN"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6" name="椭圆 15"/>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17" name="组合 16"/>
          <p:cNvGrpSpPr/>
          <p:nvPr/>
        </p:nvGrpSpPr>
        <p:grpSpPr>
          <a:xfrm>
            <a:off x="5214405" y="1709253"/>
            <a:ext cx="613668" cy="600997"/>
            <a:chOff x="8694851" y="3209276"/>
            <a:chExt cx="827355" cy="810272"/>
          </a:xfrm>
        </p:grpSpPr>
        <p:sp>
          <p:nvSpPr>
            <p:cNvPr id="18" name="矩形 17"/>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住</a:t>
              </a:r>
              <a:endParaRPr kumimoji="0" lang="en-US" altLang="zh-CN"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9" name="椭圆 18"/>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20" name="组合 19"/>
          <p:cNvGrpSpPr/>
          <p:nvPr/>
        </p:nvGrpSpPr>
        <p:grpSpPr>
          <a:xfrm>
            <a:off x="5921548" y="1709253"/>
            <a:ext cx="613668" cy="600997"/>
            <a:chOff x="8694851" y="3209276"/>
            <a:chExt cx="827355" cy="810272"/>
          </a:xfrm>
        </p:grpSpPr>
        <p:sp>
          <p:nvSpPr>
            <p:cNvPr id="21" name="矩形 20"/>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己</a:t>
              </a:r>
              <a:endParaRPr kumimoji="0" lang="en-US" altLang="zh-CN"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2" name="椭圆 21"/>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23" name="Rectangle 2"/>
          <p:cNvSpPr/>
          <p:nvPr/>
        </p:nvSpPr>
        <p:spPr>
          <a:xfrm>
            <a:off x="1109370" y="2250693"/>
            <a:ext cx="9570324" cy="1351652"/>
          </a:xfrm>
          <a:prstGeom prst="rect">
            <a:avLst/>
          </a:prstGeom>
        </p:spPr>
        <p:txBody>
          <a:bodyPr wrap="square">
            <a:spAutoFit/>
          </a:bodyPr>
          <a:lstStyle/>
          <a:p>
            <a:pPr lvl="0">
              <a:lnSpc>
                <a:spcPts val="3100"/>
              </a:lnSpc>
              <a:defRPr/>
            </a:pPr>
            <a:r>
              <a:rPr lang="zh-CN" altLang="en-US" sz="20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习近平总书记指出</a:t>
            </a:r>
            <a:endParaRPr lang="en-US" altLang="zh-CN" sz="20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a:defRPr/>
            </a:pP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“一个人能否廉洁自律， 最大的诱惑是自己，最难战胜的敌人也是自己”，“贪如火，不遏则燎原；</a:t>
            </a:r>
            <a:endPar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a:defRPr/>
            </a:pP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欲如水，不遏则滔天”。党员干部贪污腐化，就是对党和人民事业的背叛。个人干净是领 导干部立身之本，广大党员干部，任何时候都要“三省吾身”，自觉做到敬畏人民、敬畏 法纪、敬畏组织、敬畏权力，始终坚守个人干净的为官底线，守住自己的政治生命线。</a:t>
            </a:r>
            <a:endParaRPr kumimoji="0" lang="zh-CN" altLang="en-US" sz="1400" b="0" i="0" u="none" strike="noStrike" kern="1200" cap="none" spc="0" normalizeH="0" baseline="0" noProof="0" dirty="0">
              <a:ln>
                <a:noFill/>
              </a:ln>
              <a:solidFill>
                <a:srgbClr val="E7E6E6">
                  <a:lumMod val="25000"/>
                </a:srgbClr>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32" name="PA-1022144"/>
          <p:cNvGrpSpPr/>
          <p:nvPr>
            <p:custDataLst>
              <p:tags r:id="rId2"/>
            </p:custDataLst>
          </p:nvPr>
        </p:nvGrpSpPr>
        <p:grpSpPr>
          <a:xfrm>
            <a:off x="1238640" y="4288465"/>
            <a:ext cx="2648340" cy="1615827"/>
            <a:chOff x="5283148" y="1714944"/>
            <a:chExt cx="6448201" cy="3859873"/>
          </a:xfrm>
        </p:grpSpPr>
        <p:sp>
          <p:nvSpPr>
            <p:cNvPr id="33" name="PA-矩形 11"/>
            <p:cNvSpPr/>
            <p:nvPr>
              <p:custDataLst>
                <p:tags r:id="rId3"/>
              </p:custDataLst>
            </p:nvPr>
          </p:nvSpPr>
          <p:spPr>
            <a:xfrm>
              <a:off x="5283148" y="1725760"/>
              <a:ext cx="6448201" cy="38382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4" name="PA-102235"/>
            <p:cNvSpPr/>
            <p:nvPr>
              <p:custDataLst>
                <p:tags r:id="rId4"/>
              </p:custDataLst>
            </p:nvPr>
          </p:nvSpPr>
          <p:spPr>
            <a:xfrm>
              <a:off x="5535354" y="1714944"/>
              <a:ext cx="5870647" cy="3859873"/>
            </a:xfrm>
            <a:prstGeom prst="rect">
              <a:avLst/>
            </a:prstGeom>
          </p:spPr>
          <p:txBody>
            <a:bodyPr wrap="square">
              <a:spAutoFit/>
            </a:bodyPr>
            <a:lstStyle/>
            <a:p>
              <a:pPr indent="457200" algn="just" defTabSz="457200"/>
              <a:r>
                <a:rPr lang="zh-CN" altLang="en-US" sz="1100" dirty="0">
                  <a:latin typeface="思源黑体" panose="020B0500000000000000" pitchFamily="34" charset="-122"/>
                  <a:ea typeface="思源黑体" panose="020B0500000000000000" pitchFamily="34" charset="-122"/>
                  <a:sym typeface="思源黑体" panose="020B0500000000000000" pitchFamily="34" charset="-122"/>
                </a:rPr>
                <a:t>要树立正确的世界观、人生观、价值观和正确的权力观、地位观、利 益观，坚定崇高理想信念，任何时候都把党和人民利益放在第一位。要思想纯正，品行端 正，在各种诱惑面前把握住自己，守得住清贫、耐得住寂寞、稳得住心神、经得住考验， 严守党纪国法，牢记规章制度，时时处处严格约束自己。</a:t>
              </a:r>
              <a:endParaRPr lang="zh-CN" altLang="en-US" sz="1100" dirty="0">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35" name="PA-1022145"/>
          <p:cNvSpPr/>
          <p:nvPr>
            <p:custDataLst>
              <p:tags r:id="rId5"/>
            </p:custDataLst>
          </p:nvPr>
        </p:nvSpPr>
        <p:spPr>
          <a:xfrm>
            <a:off x="1132462" y="3693439"/>
            <a:ext cx="2781964" cy="60458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rPr>
              <a:t>一是思想上必须清醒</a:t>
            </a:r>
            <a:endParaRPr lang="zh-CN" altLang="en-US" b="1"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6" name="PA-1022144"/>
          <p:cNvGrpSpPr/>
          <p:nvPr>
            <p:custDataLst>
              <p:tags r:id="rId6"/>
            </p:custDataLst>
          </p:nvPr>
        </p:nvGrpSpPr>
        <p:grpSpPr>
          <a:xfrm>
            <a:off x="4285073" y="4241258"/>
            <a:ext cx="2648340" cy="1611299"/>
            <a:chOff x="5283148" y="1714944"/>
            <a:chExt cx="6448201" cy="3849056"/>
          </a:xfrm>
        </p:grpSpPr>
        <p:sp>
          <p:nvSpPr>
            <p:cNvPr id="37" name="PA-矩形 11"/>
            <p:cNvSpPr/>
            <p:nvPr>
              <p:custDataLst>
                <p:tags r:id="rId7"/>
              </p:custDataLst>
            </p:nvPr>
          </p:nvSpPr>
          <p:spPr>
            <a:xfrm>
              <a:off x="5283148" y="1725760"/>
              <a:ext cx="6448201" cy="38382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8" name="PA-102235"/>
            <p:cNvSpPr/>
            <p:nvPr>
              <p:custDataLst>
                <p:tags r:id="rId8"/>
              </p:custDataLst>
            </p:nvPr>
          </p:nvSpPr>
          <p:spPr>
            <a:xfrm>
              <a:off x="5535355" y="1714944"/>
              <a:ext cx="5870647" cy="3051138"/>
            </a:xfrm>
            <a:prstGeom prst="rect">
              <a:avLst/>
            </a:prstGeom>
          </p:spPr>
          <p:txBody>
            <a:bodyPr wrap="square">
              <a:spAutoFit/>
            </a:bodyPr>
            <a:lstStyle/>
            <a:p>
              <a:pPr indent="457200" algn="just" defTabSz="457200"/>
              <a:r>
                <a:rPr lang="zh-CN" altLang="en-US" sz="1100" dirty="0">
                  <a:latin typeface="思源黑体" panose="020B0500000000000000" pitchFamily="34" charset="-122"/>
                  <a:ea typeface="思源黑体" panose="020B0500000000000000" pitchFamily="34" charset="-122"/>
                  <a:sym typeface="思源黑体" panose="020B0500000000000000" pitchFamily="34" charset="-122"/>
                </a:rPr>
                <a:t>要正确看 待利与义的关系，算清腐败七笔账，算清“政治账”，算清“经济账”，算清“名誉 账”，算清“家庭账”，算清“亲情账”，算清“自由账”，算清“健康账”。让头脑冷 静下来，刹住车、掉转头、找新路、走对路。</a:t>
              </a:r>
              <a:endParaRPr lang="zh-CN" altLang="en-US" sz="1100" dirty="0">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39" name="PA-1022145"/>
          <p:cNvSpPr/>
          <p:nvPr>
            <p:custDataLst>
              <p:tags r:id="rId9"/>
            </p:custDataLst>
          </p:nvPr>
        </p:nvSpPr>
        <p:spPr>
          <a:xfrm>
            <a:off x="4178895" y="3646232"/>
            <a:ext cx="2781964" cy="60458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rPr>
              <a:t>二是经济上必须清白</a:t>
            </a:r>
            <a:endParaRPr lang="zh-CN" altLang="en-US" b="1"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2" name="PA-1022144"/>
          <p:cNvGrpSpPr/>
          <p:nvPr>
            <p:custDataLst>
              <p:tags r:id="rId10"/>
            </p:custDataLst>
          </p:nvPr>
        </p:nvGrpSpPr>
        <p:grpSpPr>
          <a:xfrm>
            <a:off x="7555386" y="4241258"/>
            <a:ext cx="2648340" cy="1611299"/>
            <a:chOff x="5283148" y="1714944"/>
            <a:chExt cx="6448201" cy="3849056"/>
          </a:xfrm>
        </p:grpSpPr>
        <p:sp>
          <p:nvSpPr>
            <p:cNvPr id="43" name="PA-矩形 11"/>
            <p:cNvSpPr/>
            <p:nvPr>
              <p:custDataLst>
                <p:tags r:id="rId11"/>
              </p:custDataLst>
            </p:nvPr>
          </p:nvSpPr>
          <p:spPr>
            <a:xfrm>
              <a:off x="5283148" y="1725760"/>
              <a:ext cx="6448201" cy="38382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4" name="PA-102235"/>
            <p:cNvSpPr/>
            <p:nvPr>
              <p:custDataLst>
                <p:tags r:id="rId12"/>
              </p:custDataLst>
            </p:nvPr>
          </p:nvSpPr>
          <p:spPr>
            <a:xfrm>
              <a:off x="5535355" y="1714944"/>
              <a:ext cx="5870647" cy="3051138"/>
            </a:xfrm>
            <a:prstGeom prst="rect">
              <a:avLst/>
            </a:prstGeom>
          </p:spPr>
          <p:txBody>
            <a:bodyPr wrap="square">
              <a:spAutoFit/>
            </a:bodyPr>
            <a:lstStyle/>
            <a:p>
              <a:pPr indent="457200" algn="just" defTabSz="457200"/>
              <a:r>
                <a:rPr lang="zh-CN" altLang="en-US" sz="1100" dirty="0">
                  <a:latin typeface="思源黑体" panose="020B0500000000000000" pitchFamily="34" charset="-122"/>
                  <a:ea typeface="思源黑体" panose="020B0500000000000000" pitchFamily="34" charset="-122"/>
                  <a:sym typeface="思源黑体" panose="020B0500000000000000" pitchFamily="34" charset="-122"/>
                </a:rPr>
                <a:t>倡导高尚正派、恬淡 健康的生活方式，做到慎言、慎行、慎权、慎独、慎微、慎友，时刻防止“贪欲缠 身”、“人情腐败”、“权力寻租”和“温水煮青蛙”陷阱，切实管住嘴、管住手、管住 脚，筑起防线、抗拒诱惑。 </a:t>
              </a:r>
              <a:endParaRPr lang="zh-CN" altLang="en-US" sz="1100" dirty="0">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45" name="PA-1022145"/>
          <p:cNvSpPr/>
          <p:nvPr>
            <p:custDataLst>
              <p:tags r:id="rId13"/>
            </p:custDataLst>
          </p:nvPr>
        </p:nvSpPr>
        <p:spPr>
          <a:xfrm>
            <a:off x="7449208" y="3646232"/>
            <a:ext cx="2781964" cy="60458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rPr>
              <a:t>三是生活上必须清新</a:t>
            </a:r>
            <a:endParaRPr lang="zh-CN" altLang="en-US" b="1"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7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22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700"/>
                            </p:stCondLst>
                            <p:childTnLst>
                              <p:par>
                                <p:cTn id="23" presetID="49" presetClass="entr" presetSubtype="0" decel="10000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 calcmode="lin" valueType="num">
                                      <p:cBhvr>
                                        <p:cTn id="27" dur="500" fill="hold"/>
                                        <p:tgtEl>
                                          <p:spTgt spid="11"/>
                                        </p:tgtEl>
                                        <p:attrNameLst>
                                          <p:attrName>style.rotation</p:attrName>
                                        </p:attrNameLst>
                                      </p:cBhvr>
                                      <p:tavLst>
                                        <p:tav tm="0">
                                          <p:val>
                                            <p:fltVal val="360"/>
                                          </p:val>
                                        </p:tav>
                                        <p:tav tm="100000">
                                          <p:val>
                                            <p:fltVal val="0"/>
                                          </p:val>
                                        </p:tav>
                                      </p:tavLst>
                                    </p:anim>
                                    <p:animEffect transition="in" filter="fade">
                                      <p:cBhvr>
                                        <p:cTn id="28" dur="500"/>
                                        <p:tgtEl>
                                          <p:spTgt spid="11"/>
                                        </p:tgtEl>
                                      </p:cBhvr>
                                    </p:animEffect>
                                  </p:childTnLst>
                                </p:cTn>
                              </p:par>
                            </p:childTnLst>
                          </p:cTn>
                        </p:par>
                        <p:par>
                          <p:cTn id="29" fill="hold">
                            <p:stCondLst>
                              <p:cond delay="3200"/>
                            </p:stCondLst>
                            <p:childTnLst>
                              <p:par>
                                <p:cTn id="30" presetID="49" presetClass="entr" presetSubtype="0" decel="10000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 calcmode="lin" valueType="num">
                                      <p:cBhvr>
                                        <p:cTn id="34" dur="500" fill="hold"/>
                                        <p:tgtEl>
                                          <p:spTgt spid="14"/>
                                        </p:tgtEl>
                                        <p:attrNameLst>
                                          <p:attrName>style.rotation</p:attrName>
                                        </p:attrNameLst>
                                      </p:cBhvr>
                                      <p:tavLst>
                                        <p:tav tm="0">
                                          <p:val>
                                            <p:fltVal val="360"/>
                                          </p:val>
                                        </p:tav>
                                        <p:tav tm="100000">
                                          <p:val>
                                            <p:fltVal val="0"/>
                                          </p:val>
                                        </p:tav>
                                      </p:tavLst>
                                    </p:anim>
                                    <p:animEffect transition="in" filter="fade">
                                      <p:cBhvr>
                                        <p:cTn id="35" dur="500"/>
                                        <p:tgtEl>
                                          <p:spTgt spid="14"/>
                                        </p:tgtEl>
                                      </p:cBhvr>
                                    </p:animEffect>
                                  </p:childTnLst>
                                </p:cTn>
                              </p:par>
                            </p:childTnLst>
                          </p:cTn>
                        </p:par>
                        <p:par>
                          <p:cTn id="36" fill="hold">
                            <p:stCondLst>
                              <p:cond delay="3700"/>
                            </p:stCondLst>
                            <p:childTnLst>
                              <p:par>
                                <p:cTn id="37" presetID="49" presetClass="entr" presetSubtype="0" decel="10000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 calcmode="lin" valueType="num">
                                      <p:cBhvr>
                                        <p:cTn id="41" dur="500" fill="hold"/>
                                        <p:tgtEl>
                                          <p:spTgt spid="17"/>
                                        </p:tgtEl>
                                        <p:attrNameLst>
                                          <p:attrName>style.rotation</p:attrName>
                                        </p:attrNameLst>
                                      </p:cBhvr>
                                      <p:tavLst>
                                        <p:tav tm="0">
                                          <p:val>
                                            <p:fltVal val="360"/>
                                          </p:val>
                                        </p:tav>
                                        <p:tav tm="100000">
                                          <p:val>
                                            <p:fltVal val="0"/>
                                          </p:val>
                                        </p:tav>
                                      </p:tavLst>
                                    </p:anim>
                                    <p:animEffect transition="in" filter="fade">
                                      <p:cBhvr>
                                        <p:cTn id="42" dur="500"/>
                                        <p:tgtEl>
                                          <p:spTgt spid="17"/>
                                        </p:tgtEl>
                                      </p:cBhvr>
                                    </p:animEffect>
                                  </p:childTnLst>
                                </p:cTn>
                              </p:par>
                            </p:childTnLst>
                          </p:cTn>
                        </p:par>
                        <p:par>
                          <p:cTn id="43" fill="hold">
                            <p:stCondLst>
                              <p:cond delay="4200"/>
                            </p:stCondLst>
                            <p:childTnLst>
                              <p:par>
                                <p:cTn id="44" presetID="49" presetClass="entr" presetSubtype="0" decel="10000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 calcmode="lin" valueType="num">
                                      <p:cBhvr>
                                        <p:cTn id="48" dur="500" fill="hold"/>
                                        <p:tgtEl>
                                          <p:spTgt spid="20"/>
                                        </p:tgtEl>
                                        <p:attrNameLst>
                                          <p:attrName>style.rotation</p:attrName>
                                        </p:attrNameLst>
                                      </p:cBhvr>
                                      <p:tavLst>
                                        <p:tav tm="0">
                                          <p:val>
                                            <p:fltVal val="360"/>
                                          </p:val>
                                        </p:tav>
                                        <p:tav tm="100000">
                                          <p:val>
                                            <p:fltVal val="0"/>
                                          </p:val>
                                        </p:tav>
                                      </p:tavLst>
                                    </p:anim>
                                    <p:animEffect transition="in" filter="fade">
                                      <p:cBhvr>
                                        <p:cTn id="49" dur="500"/>
                                        <p:tgtEl>
                                          <p:spTgt spid="20"/>
                                        </p:tgtEl>
                                      </p:cBhvr>
                                    </p:animEffect>
                                  </p:childTnLst>
                                </p:cTn>
                              </p:par>
                            </p:childTnLst>
                          </p:cTn>
                        </p:par>
                        <p:par>
                          <p:cTn id="50" fill="hold">
                            <p:stCondLst>
                              <p:cond delay="4700"/>
                            </p:stCondLst>
                            <p:childTnLst>
                              <p:par>
                                <p:cTn id="51" presetID="22" presetClass="entr" presetSubtype="8"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childTnLst>
                          </p:cTn>
                        </p:par>
                        <p:par>
                          <p:cTn id="54" fill="hold">
                            <p:stCondLst>
                              <p:cond delay="5200"/>
                            </p:stCondLst>
                            <p:childTnLst>
                              <p:par>
                                <p:cTn id="55" presetID="22" presetClass="entr" presetSubtype="8"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left)">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anim calcmode="lin" valueType="num">
                                      <p:cBhvr>
                                        <p:cTn id="75" dur="1000" fill="hold"/>
                                        <p:tgtEl>
                                          <p:spTgt spid="39"/>
                                        </p:tgtEl>
                                        <p:attrNameLst>
                                          <p:attrName>ppt_x</p:attrName>
                                        </p:attrNameLst>
                                      </p:cBhvr>
                                      <p:tavLst>
                                        <p:tav tm="0">
                                          <p:val>
                                            <p:strVal val="#ppt_x"/>
                                          </p:val>
                                        </p:tav>
                                        <p:tav tm="100000">
                                          <p:val>
                                            <p:strVal val="#ppt_x"/>
                                          </p:val>
                                        </p:tav>
                                      </p:tavLst>
                                    </p:anim>
                                    <p:anim calcmode="lin" valueType="num">
                                      <p:cBhvr>
                                        <p:cTn id="7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wipe(left)">
                                      <p:cBhvr>
                                        <p:cTn id="81" dur="500"/>
                                        <p:tgtEl>
                                          <p:spTgt spid="36"/>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wipe(left)">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23" grpId="0"/>
      <p:bldP spid="35" grpId="0" animBg="1"/>
      <p:bldP spid="39" grpId="0" animBg="1"/>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7" name="MH_Other_6"/>
          <p:cNvSpPr/>
          <p:nvPr>
            <p:custDataLst>
              <p:tags r:id="rId1"/>
            </p:custDataLst>
          </p:nvPr>
        </p:nvSpPr>
        <p:spPr>
          <a:xfrm>
            <a:off x="1295893" y="1370482"/>
            <a:ext cx="250825" cy="250825"/>
          </a:xfrm>
          <a:prstGeom prst="ellipse">
            <a:avLst/>
          </a:prstGeom>
          <a:noFill/>
          <a:ln w="38100" cmpd="sng">
            <a:gradFill>
              <a:gsLst>
                <a:gs pos="30000">
                  <a:srgbClr val="C00000"/>
                </a:gs>
                <a:gs pos="90000">
                  <a:srgbClr val="FF33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68" name="直接连接符 67"/>
          <p:cNvCxnSpPr/>
          <p:nvPr/>
        </p:nvCxnSpPr>
        <p:spPr>
          <a:xfrm>
            <a:off x="698171" y="1758300"/>
            <a:ext cx="0" cy="24854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9" name="组合 68"/>
          <p:cNvGrpSpPr/>
          <p:nvPr/>
        </p:nvGrpSpPr>
        <p:grpSpPr>
          <a:xfrm>
            <a:off x="698171" y="1682429"/>
            <a:ext cx="2631183" cy="148258"/>
            <a:chOff x="2709221" y="4682325"/>
            <a:chExt cx="3498290" cy="173986"/>
          </a:xfrm>
        </p:grpSpPr>
        <p:cxnSp>
          <p:nvCxnSpPr>
            <p:cNvPr id="70" name="直接连接符 69"/>
            <p:cNvCxnSpPr/>
            <p:nvPr/>
          </p:nvCxnSpPr>
          <p:spPr>
            <a:xfrm>
              <a:off x="2709221" y="4758196"/>
              <a:ext cx="33664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1" name="圆: 空心 21"/>
            <p:cNvSpPr/>
            <p:nvPr/>
          </p:nvSpPr>
          <p:spPr>
            <a:xfrm>
              <a:off x="6033525" y="4682325"/>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cxnSp>
        <p:nvCxnSpPr>
          <p:cNvPr id="72" name="直接连接符 71"/>
          <p:cNvCxnSpPr/>
          <p:nvPr/>
        </p:nvCxnSpPr>
        <p:spPr>
          <a:xfrm>
            <a:off x="10954719" y="3216093"/>
            <a:ext cx="0" cy="27315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6303689" y="5936056"/>
            <a:ext cx="46510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4" name="Rectangle 2"/>
          <p:cNvSpPr/>
          <p:nvPr/>
        </p:nvSpPr>
        <p:spPr>
          <a:xfrm>
            <a:off x="6405034" y="1511619"/>
            <a:ext cx="8101151" cy="463075"/>
          </a:xfrm>
          <a:prstGeom prst="rect">
            <a:avLst/>
          </a:prstGeom>
        </p:spPr>
        <p:txBody>
          <a:bodyPr wrap="square">
            <a:spAutoFit/>
          </a:bodyPr>
          <a:lstStyle/>
          <a:p>
            <a:pPr lvl="0">
              <a:lnSpc>
                <a:spcPts val="3100"/>
              </a:lnSpc>
              <a:defRPr/>
            </a:pPr>
            <a:r>
              <a:rPr lang="zh-CN" altLang="en-US" sz="24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坚持敢于担当的从政准则</a:t>
            </a:r>
            <a:endParaRPr lang="en-US" altLang="zh-CN" sz="24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75" name="组合 74"/>
          <p:cNvGrpSpPr/>
          <p:nvPr/>
        </p:nvGrpSpPr>
        <p:grpSpPr>
          <a:xfrm>
            <a:off x="3530052" y="1414447"/>
            <a:ext cx="613668" cy="600997"/>
            <a:chOff x="8694851" y="3209276"/>
            <a:chExt cx="827355" cy="810272"/>
          </a:xfrm>
        </p:grpSpPr>
        <p:sp>
          <p:nvSpPr>
            <p:cNvPr id="76" name="矩形 75"/>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责</a:t>
              </a:r>
              <a:endParaRPr kumimoji="0" lang="en-US" altLang="zh-CN" sz="2800" b="1" i="0" u="none" strike="noStrike" kern="120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77" name="椭圆 76"/>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78" name="组合 77"/>
          <p:cNvGrpSpPr/>
          <p:nvPr/>
        </p:nvGrpSpPr>
        <p:grpSpPr>
          <a:xfrm>
            <a:off x="4266187" y="1414447"/>
            <a:ext cx="613668" cy="600997"/>
            <a:chOff x="8694851" y="3209276"/>
            <a:chExt cx="827355" cy="810272"/>
          </a:xfrm>
        </p:grpSpPr>
        <p:sp>
          <p:nvSpPr>
            <p:cNvPr id="79" name="矩形 78"/>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任</a:t>
              </a:r>
              <a:endParaRPr kumimoji="0" lang="en-US" altLang="zh-CN"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80" name="椭圆 79"/>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81" name="组合 80"/>
          <p:cNvGrpSpPr/>
          <p:nvPr/>
        </p:nvGrpSpPr>
        <p:grpSpPr>
          <a:xfrm>
            <a:off x="5003419" y="1414447"/>
            <a:ext cx="613668" cy="600997"/>
            <a:chOff x="8694851" y="3209276"/>
            <a:chExt cx="827355" cy="810272"/>
          </a:xfrm>
        </p:grpSpPr>
        <p:sp>
          <p:nvSpPr>
            <p:cNvPr id="82" name="矩形 81"/>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上</a:t>
              </a:r>
              <a:endParaRPr kumimoji="0" lang="en-US" altLang="zh-CN"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83" name="椭圆 82"/>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84" name="组合 83"/>
          <p:cNvGrpSpPr/>
          <p:nvPr/>
        </p:nvGrpSpPr>
        <p:grpSpPr>
          <a:xfrm>
            <a:off x="5710562" y="1414447"/>
            <a:ext cx="613668" cy="600997"/>
            <a:chOff x="8694851" y="3209276"/>
            <a:chExt cx="827355" cy="810272"/>
          </a:xfrm>
        </p:grpSpPr>
        <p:sp>
          <p:nvSpPr>
            <p:cNvPr id="85" name="矩形 84"/>
            <p:cNvSpPr/>
            <p:nvPr/>
          </p:nvSpPr>
          <p:spPr>
            <a:xfrm>
              <a:off x="8694851" y="3243401"/>
              <a:ext cx="827355" cy="705412"/>
            </a:xfrm>
            <a:prstGeom prst="rect">
              <a:avLst/>
            </a:prstGeom>
          </p:spPr>
          <p:txBody>
            <a:bodyPr wrap="square">
              <a:spAutoFit/>
            </a:bodyPr>
            <a:lstStyle/>
            <a:p>
              <a:pPr lvl="0" algn="ctr">
                <a:defRPr/>
              </a:pPr>
              <a:r>
                <a:rPr lang="zh-CN" altLang="en-US" sz="28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肩</a:t>
              </a:r>
              <a:endParaRPr kumimoji="0" lang="en-US" altLang="zh-CN"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86" name="椭圆 85"/>
            <p:cNvSpPr/>
            <p:nvPr/>
          </p:nvSpPr>
          <p:spPr>
            <a:xfrm>
              <a:off x="8694851" y="3209276"/>
              <a:ext cx="810272" cy="8102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87" name="Rectangle 2"/>
          <p:cNvSpPr/>
          <p:nvPr/>
        </p:nvSpPr>
        <p:spPr>
          <a:xfrm>
            <a:off x="952693" y="2263798"/>
            <a:ext cx="9502916" cy="3200876"/>
          </a:xfrm>
          <a:prstGeom prst="rect">
            <a:avLst/>
          </a:prstGeom>
        </p:spPr>
        <p:txBody>
          <a:bodyPr wrap="square">
            <a:spAutoFit/>
          </a:bodyPr>
          <a:lstStyle/>
          <a:p>
            <a:pPr lvl="0">
              <a:defRPr/>
            </a:pPr>
            <a:r>
              <a:rPr lang="zh-CN" altLang="en-US" sz="20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习近平总书记指出</a:t>
            </a:r>
            <a:endParaRPr lang="en-US" altLang="zh-CN" sz="20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a:defRPr/>
            </a:pP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“担当大小，体现着干部 的胸怀、勇气、格调，有多大担当才能干多大事业。”</a:t>
            </a:r>
            <a:r>
              <a:rPr lang="en-US" altLang="zh-CN"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a:t>
            </a:r>
            <a:endParaRPr lang="en-US" altLang="zh-CN"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a:buFont typeface="Arial" panose="020B0604020202020204" pitchFamily="34" charset="0"/>
              <a:buChar char="•"/>
              <a:defRPr/>
            </a:pP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当前，我市</a:t>
            </a:r>
            <a:r>
              <a:rPr lang="en-US" altLang="zh-CN"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事业快速发展，这就 要求</a:t>
            </a:r>
            <a:r>
              <a:rPr lang="en-US" altLang="zh-CN"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系统各级领导干部勤于履责、勇于担责、敢于负责，在敢于担当中历练提高，在真 抓实干中建功立业，创造经得起实践、人民、历史检验的业绩。</a:t>
            </a:r>
            <a:endParaRPr lang="en-US" altLang="zh-CN"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a:buFont typeface="Arial" panose="020B0604020202020204" pitchFamily="34" charset="0"/>
              <a:buChar char="•"/>
              <a:defRPr/>
            </a:pP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要敢想敢做敢当，牢固树 立责任重于泰山的意识，自觉消除私心杂念，坚持党的原则第一、党的事业第一、人民利益第一，面对大是大非敢于亮剑，面对矛盾敢于迎难而上，面对危机敢于挺身而出，面对 失误敢于承担责任，面对歪风邪气敢于坚决斗争，平常时候看得出来、关键时刻豁得出 来、危急关头顶得上去，做时代的劲草、真金。无私才能无畏，无私才敢担当。党员干部 要有无私情怀，大公无私、公私分明、先公后私、公而忘私，把宗旨深深烙在“心”里， 用人民赋予的权力全心全意为人民服务，切实做到为党分忧、为国尽责、为民奉献，绝不 能打着“公”字的旗号谋私利之实。</a:t>
            </a:r>
            <a:endParaRPr lang="en-US" altLang="zh-CN"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a:buFont typeface="Arial" panose="020B0604020202020204" pitchFamily="34" charset="0"/>
              <a:buChar char="•"/>
              <a:defRPr/>
            </a:pPr>
            <a:r>
              <a:rPr lang="zh-CN" altLang="en-US" sz="14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担当需要勇气，更需要能力。要善于用战略思维、辩 证思维、系统思维、创新思维、底线思维和法治思维观察分析问题，以踏石留印、抓铁有 痕的劲头干工作，靠实招实干实绩树形象、聚民心、促发展。要提高群众工作能力，深入 群众，摸实情、听真话、解难题。要提高调查研究能力，使各项决策和各方面工作更加符 合实际情况、符合客观规律、符合人民意愿。要把全部心思和精力用在干事创业上，用心 用情用力做好工作，真正做到敬业、勤业、精业。</a:t>
            </a:r>
            <a:endParaRPr kumimoji="0" lang="zh-CN" altLang="en-US" sz="1400" b="0" i="0" u="none" strike="noStrike" kern="1200" cap="none" spc="0" normalizeH="0" baseline="0" noProof="0" dirty="0">
              <a:ln>
                <a:noFill/>
              </a:ln>
              <a:solidFill>
                <a:srgbClr val="E7E6E6">
                  <a:lumMod val="25000"/>
                </a:srgbClr>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1700"/>
                            </p:stCondLst>
                            <p:childTnLst>
                              <p:par>
                                <p:cTn id="9" presetID="22" presetClass="entr" presetSubtype="4"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down)">
                                      <p:cBhvr>
                                        <p:cTn id="11" dur="500"/>
                                        <p:tgtEl>
                                          <p:spTgt spid="68"/>
                                        </p:tgtEl>
                                      </p:cBhvr>
                                    </p:animEffect>
                                  </p:childTnLst>
                                </p:cTn>
                              </p:par>
                            </p:childTnLst>
                          </p:cTn>
                        </p:par>
                        <p:par>
                          <p:cTn id="12" fill="hold">
                            <p:stCondLst>
                              <p:cond delay="2200"/>
                            </p:stCondLst>
                            <p:childTnLst>
                              <p:par>
                                <p:cTn id="13" presetID="2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500"/>
                                        <p:tgtEl>
                                          <p:spTgt spid="69"/>
                                        </p:tgtEl>
                                      </p:cBhvr>
                                    </p:animEffect>
                                  </p:childTnLst>
                                </p:cTn>
                              </p:par>
                              <p:par>
                                <p:cTn id="16" presetID="22" presetClass="entr" presetSubtype="1"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up)">
                                      <p:cBhvr>
                                        <p:cTn id="18" dur="500"/>
                                        <p:tgtEl>
                                          <p:spTgt spid="72"/>
                                        </p:tgtEl>
                                      </p:cBhvr>
                                    </p:animEffect>
                                  </p:childTnLst>
                                </p:cTn>
                              </p:par>
                              <p:par>
                                <p:cTn id="19" presetID="22" presetClass="entr" presetSubtype="8"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wipe(left)">
                                      <p:cBhvr>
                                        <p:cTn id="21" dur="500"/>
                                        <p:tgtEl>
                                          <p:spTgt spid="73"/>
                                        </p:tgtEl>
                                      </p:cBhvr>
                                    </p:animEffect>
                                  </p:childTnLst>
                                </p:cTn>
                              </p:par>
                            </p:childTnLst>
                          </p:cTn>
                        </p:par>
                        <p:par>
                          <p:cTn id="22" fill="hold">
                            <p:stCondLst>
                              <p:cond delay="2700"/>
                            </p:stCondLst>
                            <p:childTnLst>
                              <p:par>
                                <p:cTn id="23" presetID="49" presetClass="entr" presetSubtype="0" decel="100000" fill="hold" nodeType="after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anim calcmode="lin" valueType="num">
                                      <p:cBhvr>
                                        <p:cTn id="27" dur="500" fill="hold"/>
                                        <p:tgtEl>
                                          <p:spTgt spid="75"/>
                                        </p:tgtEl>
                                        <p:attrNameLst>
                                          <p:attrName>style.rotation</p:attrName>
                                        </p:attrNameLst>
                                      </p:cBhvr>
                                      <p:tavLst>
                                        <p:tav tm="0">
                                          <p:val>
                                            <p:fltVal val="360"/>
                                          </p:val>
                                        </p:tav>
                                        <p:tav tm="100000">
                                          <p:val>
                                            <p:fltVal val="0"/>
                                          </p:val>
                                        </p:tav>
                                      </p:tavLst>
                                    </p:anim>
                                    <p:animEffect transition="in" filter="fade">
                                      <p:cBhvr>
                                        <p:cTn id="28" dur="500"/>
                                        <p:tgtEl>
                                          <p:spTgt spid="75"/>
                                        </p:tgtEl>
                                      </p:cBhvr>
                                    </p:animEffect>
                                  </p:childTnLst>
                                </p:cTn>
                              </p:par>
                            </p:childTnLst>
                          </p:cTn>
                        </p:par>
                        <p:par>
                          <p:cTn id="29" fill="hold">
                            <p:stCondLst>
                              <p:cond delay="3200"/>
                            </p:stCondLst>
                            <p:childTnLst>
                              <p:par>
                                <p:cTn id="30" presetID="49" presetClass="entr" presetSubtype="0" decel="100000"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 calcmode="lin" valueType="num">
                                      <p:cBhvr>
                                        <p:cTn id="32" dur="500" fill="hold"/>
                                        <p:tgtEl>
                                          <p:spTgt spid="78"/>
                                        </p:tgtEl>
                                        <p:attrNameLst>
                                          <p:attrName>ppt_w</p:attrName>
                                        </p:attrNameLst>
                                      </p:cBhvr>
                                      <p:tavLst>
                                        <p:tav tm="0">
                                          <p:val>
                                            <p:fltVal val="0"/>
                                          </p:val>
                                        </p:tav>
                                        <p:tav tm="100000">
                                          <p:val>
                                            <p:strVal val="#ppt_w"/>
                                          </p:val>
                                        </p:tav>
                                      </p:tavLst>
                                    </p:anim>
                                    <p:anim calcmode="lin" valueType="num">
                                      <p:cBhvr>
                                        <p:cTn id="33" dur="500" fill="hold"/>
                                        <p:tgtEl>
                                          <p:spTgt spid="78"/>
                                        </p:tgtEl>
                                        <p:attrNameLst>
                                          <p:attrName>ppt_h</p:attrName>
                                        </p:attrNameLst>
                                      </p:cBhvr>
                                      <p:tavLst>
                                        <p:tav tm="0">
                                          <p:val>
                                            <p:fltVal val="0"/>
                                          </p:val>
                                        </p:tav>
                                        <p:tav tm="100000">
                                          <p:val>
                                            <p:strVal val="#ppt_h"/>
                                          </p:val>
                                        </p:tav>
                                      </p:tavLst>
                                    </p:anim>
                                    <p:anim calcmode="lin" valueType="num">
                                      <p:cBhvr>
                                        <p:cTn id="34" dur="500" fill="hold"/>
                                        <p:tgtEl>
                                          <p:spTgt spid="78"/>
                                        </p:tgtEl>
                                        <p:attrNameLst>
                                          <p:attrName>style.rotation</p:attrName>
                                        </p:attrNameLst>
                                      </p:cBhvr>
                                      <p:tavLst>
                                        <p:tav tm="0">
                                          <p:val>
                                            <p:fltVal val="360"/>
                                          </p:val>
                                        </p:tav>
                                        <p:tav tm="100000">
                                          <p:val>
                                            <p:fltVal val="0"/>
                                          </p:val>
                                        </p:tav>
                                      </p:tavLst>
                                    </p:anim>
                                    <p:animEffect transition="in" filter="fade">
                                      <p:cBhvr>
                                        <p:cTn id="35" dur="500"/>
                                        <p:tgtEl>
                                          <p:spTgt spid="78"/>
                                        </p:tgtEl>
                                      </p:cBhvr>
                                    </p:animEffect>
                                  </p:childTnLst>
                                </p:cTn>
                              </p:par>
                            </p:childTnLst>
                          </p:cTn>
                        </p:par>
                        <p:par>
                          <p:cTn id="36" fill="hold">
                            <p:stCondLst>
                              <p:cond delay="3700"/>
                            </p:stCondLst>
                            <p:childTnLst>
                              <p:par>
                                <p:cTn id="37" presetID="49" presetClass="entr" presetSubtype="0" decel="100000" fill="hold" nodeType="afterEffect">
                                  <p:stCondLst>
                                    <p:cond delay="0"/>
                                  </p:stCondLst>
                                  <p:childTnLst>
                                    <p:set>
                                      <p:cBhvr>
                                        <p:cTn id="38" dur="1" fill="hold">
                                          <p:stCondLst>
                                            <p:cond delay="0"/>
                                          </p:stCondLst>
                                        </p:cTn>
                                        <p:tgtEl>
                                          <p:spTgt spid="81"/>
                                        </p:tgtEl>
                                        <p:attrNameLst>
                                          <p:attrName>style.visibility</p:attrName>
                                        </p:attrNameLst>
                                      </p:cBhvr>
                                      <p:to>
                                        <p:strVal val="visible"/>
                                      </p:to>
                                    </p:set>
                                    <p:anim calcmode="lin" valueType="num">
                                      <p:cBhvr>
                                        <p:cTn id="39" dur="500" fill="hold"/>
                                        <p:tgtEl>
                                          <p:spTgt spid="81"/>
                                        </p:tgtEl>
                                        <p:attrNameLst>
                                          <p:attrName>ppt_w</p:attrName>
                                        </p:attrNameLst>
                                      </p:cBhvr>
                                      <p:tavLst>
                                        <p:tav tm="0">
                                          <p:val>
                                            <p:fltVal val="0"/>
                                          </p:val>
                                        </p:tav>
                                        <p:tav tm="100000">
                                          <p:val>
                                            <p:strVal val="#ppt_w"/>
                                          </p:val>
                                        </p:tav>
                                      </p:tavLst>
                                    </p:anim>
                                    <p:anim calcmode="lin" valueType="num">
                                      <p:cBhvr>
                                        <p:cTn id="40" dur="500" fill="hold"/>
                                        <p:tgtEl>
                                          <p:spTgt spid="81"/>
                                        </p:tgtEl>
                                        <p:attrNameLst>
                                          <p:attrName>ppt_h</p:attrName>
                                        </p:attrNameLst>
                                      </p:cBhvr>
                                      <p:tavLst>
                                        <p:tav tm="0">
                                          <p:val>
                                            <p:fltVal val="0"/>
                                          </p:val>
                                        </p:tav>
                                        <p:tav tm="100000">
                                          <p:val>
                                            <p:strVal val="#ppt_h"/>
                                          </p:val>
                                        </p:tav>
                                      </p:tavLst>
                                    </p:anim>
                                    <p:anim calcmode="lin" valueType="num">
                                      <p:cBhvr>
                                        <p:cTn id="41" dur="500" fill="hold"/>
                                        <p:tgtEl>
                                          <p:spTgt spid="81"/>
                                        </p:tgtEl>
                                        <p:attrNameLst>
                                          <p:attrName>style.rotation</p:attrName>
                                        </p:attrNameLst>
                                      </p:cBhvr>
                                      <p:tavLst>
                                        <p:tav tm="0">
                                          <p:val>
                                            <p:fltVal val="360"/>
                                          </p:val>
                                        </p:tav>
                                        <p:tav tm="100000">
                                          <p:val>
                                            <p:fltVal val="0"/>
                                          </p:val>
                                        </p:tav>
                                      </p:tavLst>
                                    </p:anim>
                                    <p:animEffect transition="in" filter="fade">
                                      <p:cBhvr>
                                        <p:cTn id="42" dur="500"/>
                                        <p:tgtEl>
                                          <p:spTgt spid="81"/>
                                        </p:tgtEl>
                                      </p:cBhvr>
                                    </p:animEffect>
                                  </p:childTnLst>
                                </p:cTn>
                              </p:par>
                            </p:childTnLst>
                          </p:cTn>
                        </p:par>
                        <p:par>
                          <p:cTn id="43" fill="hold">
                            <p:stCondLst>
                              <p:cond delay="4200"/>
                            </p:stCondLst>
                            <p:childTnLst>
                              <p:par>
                                <p:cTn id="44" presetID="49" presetClass="entr" presetSubtype="0" decel="100000" fill="hold" nodeType="after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500" fill="hold"/>
                                        <p:tgtEl>
                                          <p:spTgt spid="84"/>
                                        </p:tgtEl>
                                        <p:attrNameLst>
                                          <p:attrName>ppt_w</p:attrName>
                                        </p:attrNameLst>
                                      </p:cBhvr>
                                      <p:tavLst>
                                        <p:tav tm="0">
                                          <p:val>
                                            <p:fltVal val="0"/>
                                          </p:val>
                                        </p:tav>
                                        <p:tav tm="100000">
                                          <p:val>
                                            <p:strVal val="#ppt_w"/>
                                          </p:val>
                                        </p:tav>
                                      </p:tavLst>
                                    </p:anim>
                                    <p:anim calcmode="lin" valueType="num">
                                      <p:cBhvr>
                                        <p:cTn id="47" dur="500" fill="hold"/>
                                        <p:tgtEl>
                                          <p:spTgt spid="84"/>
                                        </p:tgtEl>
                                        <p:attrNameLst>
                                          <p:attrName>ppt_h</p:attrName>
                                        </p:attrNameLst>
                                      </p:cBhvr>
                                      <p:tavLst>
                                        <p:tav tm="0">
                                          <p:val>
                                            <p:fltVal val="0"/>
                                          </p:val>
                                        </p:tav>
                                        <p:tav tm="100000">
                                          <p:val>
                                            <p:strVal val="#ppt_h"/>
                                          </p:val>
                                        </p:tav>
                                      </p:tavLst>
                                    </p:anim>
                                    <p:anim calcmode="lin" valueType="num">
                                      <p:cBhvr>
                                        <p:cTn id="48" dur="500" fill="hold"/>
                                        <p:tgtEl>
                                          <p:spTgt spid="84"/>
                                        </p:tgtEl>
                                        <p:attrNameLst>
                                          <p:attrName>style.rotation</p:attrName>
                                        </p:attrNameLst>
                                      </p:cBhvr>
                                      <p:tavLst>
                                        <p:tav tm="0">
                                          <p:val>
                                            <p:fltVal val="360"/>
                                          </p:val>
                                        </p:tav>
                                        <p:tav tm="100000">
                                          <p:val>
                                            <p:fltVal val="0"/>
                                          </p:val>
                                        </p:tav>
                                      </p:tavLst>
                                    </p:anim>
                                    <p:animEffect transition="in" filter="fade">
                                      <p:cBhvr>
                                        <p:cTn id="49" dur="500"/>
                                        <p:tgtEl>
                                          <p:spTgt spid="84"/>
                                        </p:tgtEl>
                                      </p:cBhvr>
                                    </p:animEffect>
                                  </p:childTnLst>
                                </p:cTn>
                              </p:par>
                            </p:childTnLst>
                          </p:cTn>
                        </p:par>
                        <p:par>
                          <p:cTn id="50" fill="hold">
                            <p:stCondLst>
                              <p:cond delay="4700"/>
                            </p:stCondLst>
                            <p:childTnLst>
                              <p:par>
                                <p:cTn id="51" presetID="22" presetClass="entr" presetSubtype="8" fill="hold" grpId="0" nodeType="after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wipe(left)">
                                      <p:cBhvr>
                                        <p:cTn id="53" dur="500"/>
                                        <p:tgtEl>
                                          <p:spTgt spid="74"/>
                                        </p:tgtEl>
                                      </p:cBhvr>
                                    </p:animEffect>
                                  </p:childTnLst>
                                </p:cTn>
                              </p:par>
                            </p:childTnLst>
                          </p:cTn>
                        </p:par>
                        <p:par>
                          <p:cTn id="54" fill="hold">
                            <p:stCondLst>
                              <p:cond delay="5200"/>
                            </p:stCondLst>
                            <p:childTnLst>
                              <p:par>
                                <p:cTn id="55" presetID="22" presetClass="entr" presetSubtype="8" fill="hold" grpId="0"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wipe(left)">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4" grpId="0"/>
      <p:bldP spid="8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30" name="图片 2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61489" y="1238251"/>
            <a:ext cx="11953818" cy="5337820"/>
          </a:xfrm>
          <a:prstGeom prst="rect">
            <a:avLst/>
          </a:prstGeom>
          <a:effectLst>
            <a:outerShdw blurRad="50800" dist="38100" algn="l" rotWithShape="0">
              <a:prstClr val="black">
                <a:alpha val="40000"/>
              </a:prstClr>
            </a:outerShdw>
          </a:effectLst>
        </p:spPr>
      </p:pic>
      <p:sp>
        <p:nvSpPr>
          <p:cNvPr id="31" name="平行四边形 30"/>
          <p:cNvSpPr/>
          <p:nvPr/>
        </p:nvSpPr>
        <p:spPr>
          <a:xfrm>
            <a:off x="1499707" y="2293389"/>
            <a:ext cx="9911243" cy="635831"/>
          </a:xfrm>
          <a:prstGeom prst="parallelogram">
            <a:avLst/>
          </a:prstGeom>
          <a:gradFill flip="none" rotWithShape="1">
            <a:gsLst>
              <a:gs pos="0">
                <a:srgbClr val="F6C381"/>
              </a:gs>
              <a:gs pos="100000">
                <a:srgbClr val="F6C381">
                  <a:alpha val="0"/>
                </a:srgbClr>
              </a:gs>
            </a:gsLst>
            <a:lin ang="0" scaled="1"/>
            <a:tileRect/>
          </a:gradFill>
          <a:ln w="12700" cap="flat" cmpd="sng" algn="ctr">
            <a:noFill/>
            <a:prstDash val="solid"/>
            <a:miter lim="800000"/>
          </a:ln>
          <a:effectLst/>
        </p:spPr>
        <p:txBody>
          <a:bodyPr rtlCol="0" anchor="ctr"/>
          <a:lstStyle/>
          <a:p>
            <a:pPr algn="ctr" defTabSz="457200">
              <a:defRPr/>
            </a:pPr>
            <a:endParaRPr lang="zh-CN" altLang="en-US"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2" name="文本框 31"/>
          <p:cNvSpPr txBox="1"/>
          <p:nvPr/>
        </p:nvSpPr>
        <p:spPr>
          <a:xfrm>
            <a:off x="2349360" y="2337401"/>
            <a:ext cx="8643691" cy="523220"/>
          </a:xfrm>
          <a:prstGeom prst="rect">
            <a:avLst/>
          </a:prstGeom>
          <a:noFill/>
        </p:spPr>
        <p:txBody>
          <a:bodyPr wrap="square" rtlCol="0">
            <a:spAutoFit/>
          </a:bodyPr>
          <a:lstStyle/>
          <a:p>
            <a:pPr defTabSz="457200">
              <a:defRPr/>
            </a:pPr>
            <a:r>
              <a:rPr lang="zh-CN" altLang="en-US" sz="2800" spc="-150" dirty="0">
                <a:solidFill>
                  <a:srgbClr val="D60000"/>
                </a:solidFill>
                <a:latin typeface="思源黑体" panose="020B0500000000000000" pitchFamily="34" charset="-122"/>
                <a:ea typeface="思源黑体" panose="020B0500000000000000" pitchFamily="34" charset="-122"/>
                <a:cs typeface="+mn-ea"/>
                <a:sym typeface="思源黑体" panose="020B0500000000000000" pitchFamily="34" charset="-122"/>
              </a:rPr>
              <a:t>（三）建设“忠诚、干净、担当”的骨干队伍</a:t>
            </a:r>
            <a:endParaRPr lang="zh-CN" altLang="en-US" sz="2800" spc="-150" dirty="0">
              <a:solidFill>
                <a:srgbClr val="D6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33" name="组合 32"/>
          <p:cNvGrpSpPr/>
          <p:nvPr/>
        </p:nvGrpSpPr>
        <p:grpSpPr>
          <a:xfrm>
            <a:off x="1222694" y="2016796"/>
            <a:ext cx="1265216" cy="1189016"/>
            <a:chOff x="2042160" y="1569424"/>
            <a:chExt cx="1859576" cy="1859576"/>
          </a:xfrm>
        </p:grpSpPr>
        <p:sp>
          <p:nvSpPr>
            <p:cNvPr id="34" name="星形: 五角 10"/>
            <p:cNvSpPr/>
            <p:nvPr/>
          </p:nvSpPr>
          <p:spPr>
            <a:xfrm>
              <a:off x="2042160" y="1569424"/>
              <a:ext cx="1859576" cy="1859576"/>
            </a:xfrm>
            <a:prstGeom prst="star5">
              <a:avLst>
                <a:gd name="adj" fmla="val 27993"/>
                <a:gd name="hf" fmla="val 105146"/>
                <a:gd name="vf" fmla="val 110557"/>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35" name="图片 3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21229" y="2197039"/>
              <a:ext cx="639342" cy="700108"/>
            </a:xfrm>
            <a:prstGeom prst="rect">
              <a:avLst/>
            </a:prstGeom>
          </p:spPr>
        </p:pic>
      </p:grpSp>
      <p:sp>
        <p:nvSpPr>
          <p:cNvPr id="36" name="矩形 35"/>
          <p:cNvSpPr/>
          <p:nvPr/>
        </p:nvSpPr>
        <p:spPr>
          <a:xfrm>
            <a:off x="1499707" y="3315241"/>
            <a:ext cx="9631894" cy="1938992"/>
          </a:xfrm>
          <a:prstGeom prst="rect">
            <a:avLst/>
          </a:prstGeom>
        </p:spPr>
        <p:txBody>
          <a:bodyPr wrap="square">
            <a:spAutoFit/>
          </a:bodyPr>
          <a:lstStyle/>
          <a:p>
            <a:pPr marL="285750" lvl="0" indent="-285750" defTabSz="1218565">
              <a:lnSpc>
                <a:spcPct val="150000"/>
              </a:lnSpc>
              <a:buFont typeface="Arial" panose="020B0604020202020204" pitchFamily="34" charset="0"/>
              <a:buChar char="•"/>
              <a:defRPr/>
            </a:pPr>
            <a:r>
              <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rPr>
              <a:t>“对党忠诚、个人干净、敢于担当”，既为党员干部成长成才指明了方向，也为选用 干部、从严管理干部树立了风向标。全市各级</a:t>
            </a:r>
            <a:r>
              <a:rPr lang="en-US" altLang="zh-CN" sz="20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rPr>
              <a:t>部门要选贤任能，选对人、用好人，从严 监督管理干部，努力建设一支政治坚定、能力过硬、作风优良、奋发有为的执政骨干队伍。 </a:t>
            </a:r>
            <a:endPar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0-#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par>
                              <p:cTn id="16" fill="hold">
                                <p:stCondLst>
                                  <p:cond delay="1500"/>
                                </p:stCondLst>
                                <p:childTnLst>
                                  <p:par>
                                    <p:cTn id="17" presetID="2" presetClass="entr" presetSubtype="2" fill="hold" grpId="0" nodeType="afterEffect" p14:presetBounceEnd="48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48000">
                                          <p:cBhvr additive="base">
                                            <p:cTn id="19" dur="500" fill="hold"/>
                                            <p:tgtEl>
                                              <p:spTgt spid="31"/>
                                            </p:tgtEl>
                                            <p:attrNameLst>
                                              <p:attrName>ppt_x</p:attrName>
                                            </p:attrNameLst>
                                          </p:cBhvr>
                                          <p:tavLst>
                                            <p:tav tm="0">
                                              <p:val>
                                                <p:strVal val="1+#ppt_w/2"/>
                                              </p:val>
                                            </p:tav>
                                            <p:tav tm="100000">
                                              <p:val>
                                                <p:strVal val="#ppt_x"/>
                                              </p:val>
                                            </p:tav>
                                          </p:tavLst>
                                        </p:anim>
                                        <p:anim calcmode="lin" valueType="num" p14:bounceEnd="48000">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2"/>
                                            </p:tgtEl>
                                            <p:attrNameLst>
                                              <p:attrName>ppt_y</p:attrName>
                                            </p:attrNameLst>
                                          </p:cBhvr>
                                          <p:tavLst>
                                            <p:tav tm="0">
                                              <p:val>
                                                <p:strVal val="#ppt_y"/>
                                              </p:val>
                                            </p:tav>
                                            <p:tav tm="100000">
                                              <p:val>
                                                <p:strVal val="#ppt_y"/>
                                              </p:val>
                                            </p:tav>
                                          </p:tavLst>
                                        </p:anim>
                                        <p:anim calcmode="lin" valueType="num">
                                          <p:cBhvr>
                                            <p:cTn id="25"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2"/>
                                            </p:tgtEl>
                                          </p:cBhvr>
                                        </p:animEffect>
                                      </p:childTnLst>
                                    </p:cTn>
                                  </p:par>
                                </p:childTnLst>
                              </p:cTn>
                            </p:par>
                            <p:par>
                              <p:cTn id="28" fill="hold">
                                <p:stCondLst>
                                  <p:cond delay="2950"/>
                                </p:stCondLst>
                                <p:childTnLst>
                                  <p:par>
                                    <p:cTn id="29" presetID="23" presetClass="entr" presetSubtype="16"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0-#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1+#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2"/>
                                            </p:tgtEl>
                                            <p:attrNameLst>
                                              <p:attrName>ppt_y</p:attrName>
                                            </p:attrNameLst>
                                          </p:cBhvr>
                                          <p:tavLst>
                                            <p:tav tm="0">
                                              <p:val>
                                                <p:strVal val="#ppt_y"/>
                                              </p:val>
                                            </p:tav>
                                            <p:tav tm="100000">
                                              <p:val>
                                                <p:strVal val="#ppt_y"/>
                                              </p:val>
                                            </p:tav>
                                          </p:tavLst>
                                        </p:anim>
                                        <p:anim calcmode="lin" valueType="num">
                                          <p:cBhvr>
                                            <p:cTn id="25"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2"/>
                                            </p:tgtEl>
                                          </p:cBhvr>
                                        </p:animEffect>
                                      </p:childTnLst>
                                    </p:cTn>
                                  </p:par>
                                </p:childTnLst>
                              </p:cTn>
                            </p:par>
                            <p:par>
                              <p:cTn id="28" fill="hold">
                                <p:stCondLst>
                                  <p:cond delay="2950"/>
                                </p:stCondLst>
                                <p:childTnLst>
                                  <p:par>
                                    <p:cTn id="29" presetID="23" presetClass="entr" presetSubtype="16"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65"/>
          <p:cNvSpPr txBox="1"/>
          <p:nvPr/>
        </p:nvSpPr>
        <p:spPr>
          <a:xfrm>
            <a:off x="1265130" y="2217511"/>
            <a:ext cx="1451038" cy="851452"/>
          </a:xfrm>
          <a:prstGeom prst="rect">
            <a:avLst/>
          </a:prstGeom>
          <a:noFill/>
          <a:effectLst/>
        </p:spPr>
        <p:txBody>
          <a:bodyPr wrap="none" rtlCol="0">
            <a:spAutoFit/>
          </a:bodyPr>
          <a:lstStyle/>
          <a:p>
            <a:pPr lvl="0">
              <a:defRPr/>
            </a:pPr>
            <a:r>
              <a:rPr lang="zh-CN" altLang="en-US" sz="4935" b="1" kern="0" dirty="0">
                <a:solidFill>
                  <a:srgbClr val="D60000"/>
                </a:solidFill>
                <a:latin typeface="思源黑体" panose="020B0500000000000000" pitchFamily="34" charset="-122"/>
                <a:ea typeface="思源黑体" panose="020B0500000000000000" pitchFamily="34" charset="-122"/>
                <a:sym typeface="思源黑体" panose="020B0500000000000000" pitchFamily="34" charset="-122"/>
              </a:rPr>
              <a:t>目录</a:t>
            </a:r>
            <a:endParaRPr lang="zh-CN" altLang="en-US" sz="4935" b="1" kern="0" dirty="0">
              <a:solidFill>
                <a:srgbClr val="D60000"/>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1" name="矩形 30"/>
          <p:cNvSpPr/>
          <p:nvPr/>
        </p:nvSpPr>
        <p:spPr>
          <a:xfrm>
            <a:off x="2682062" y="2445535"/>
            <a:ext cx="2092239" cy="605230"/>
          </a:xfrm>
          <a:prstGeom prst="rect">
            <a:avLst/>
          </a:prstGeom>
          <a:effectLst/>
        </p:spPr>
        <p:txBody>
          <a:bodyPr wrap="none">
            <a:spAutoFit/>
          </a:bodyPr>
          <a:lstStyle/>
          <a:p>
            <a:pPr lvl="0">
              <a:defRPr/>
            </a:pPr>
            <a:r>
              <a:rPr lang="en-US" altLang="zh-CN" sz="3335" b="1" kern="0" dirty="0" err="1">
                <a:solidFill>
                  <a:srgbClr val="D60000"/>
                </a:solidFill>
                <a:latin typeface="思源黑体" panose="020B0500000000000000" pitchFamily="34" charset="-122"/>
                <a:ea typeface="思源黑体" panose="020B0500000000000000" pitchFamily="34" charset="-122"/>
                <a:sym typeface="思源黑体" panose="020B0500000000000000" pitchFamily="34" charset="-122"/>
              </a:rPr>
              <a:t>concents</a:t>
            </a:r>
            <a:endParaRPr lang="en-US" altLang="zh-CN" sz="3335" b="1" kern="0" dirty="0">
              <a:solidFill>
                <a:srgbClr val="D60000"/>
              </a:solidFill>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34" name="PA-1022326"/>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4830220" y="1170615"/>
            <a:ext cx="2220204" cy="2220204"/>
          </a:xfrm>
          <a:prstGeom prst="rect">
            <a:avLst/>
          </a:prstGeom>
        </p:spPr>
      </p:pic>
      <p:pic>
        <p:nvPicPr>
          <p:cNvPr id="35" name="图片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2090" y="2196346"/>
            <a:ext cx="12224090" cy="4661654"/>
          </a:xfrm>
          <a:prstGeom prst="rect">
            <a:avLst/>
          </a:prstGeom>
        </p:spPr>
      </p:pic>
      <p:grpSp>
        <p:nvGrpSpPr>
          <p:cNvPr id="41" name="组合 40"/>
          <p:cNvGrpSpPr/>
          <p:nvPr/>
        </p:nvGrpSpPr>
        <p:grpSpPr>
          <a:xfrm>
            <a:off x="355744" y="169831"/>
            <a:ext cx="4654272" cy="1200326"/>
            <a:chOff x="418837" y="-53353"/>
            <a:chExt cx="4654272" cy="1200326"/>
          </a:xfrm>
        </p:grpSpPr>
        <p:sp>
          <p:nvSpPr>
            <p:cNvPr id="48" name="文本框 1"/>
            <p:cNvSpPr txBox="1">
              <a:spLocks noChangeArrowheads="1"/>
            </p:cNvSpPr>
            <p:nvPr/>
          </p:nvSpPr>
          <p:spPr bwMode="auto">
            <a:xfrm>
              <a:off x="744595" y="408311"/>
              <a:ext cx="4328514"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9" rIns="91432"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defRPr/>
              </a:pPr>
              <a:r>
                <a:rPr lang="zh-CN" altLang="en-US"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rPr>
                <a:t>中华人民共和国</a:t>
              </a:r>
              <a:endPar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a:p>
              <a:pPr>
                <a:spcBef>
                  <a:spcPct val="0"/>
                </a:spcBef>
                <a:buNone/>
                <a:defRPr/>
              </a:pPr>
              <a:r>
                <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rPr>
                <a:t>The People's Republic of China</a:t>
              </a:r>
              <a:endPar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a:p>
              <a:pPr>
                <a:spcBef>
                  <a:spcPct val="0"/>
                </a:spcBef>
                <a:buNone/>
                <a:defRPr/>
              </a:pPr>
              <a:endParaRPr lang="zh-CN" altLang="en-US"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p:txBody>
        </p:sp>
        <p:pic>
          <p:nvPicPr>
            <p:cNvPr id="49" name="图片"/>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18837" y="-53353"/>
              <a:ext cx="651515" cy="923328"/>
            </a:xfrm>
            <a:prstGeom prst="rect">
              <a:avLst/>
            </a:prstGeom>
          </p:spPr>
        </p:pic>
      </p:grpSp>
      <p:sp>
        <p:nvSpPr>
          <p:cNvPr id="32" name="任意多边形 31"/>
          <p:cNvSpPr/>
          <p:nvPr/>
        </p:nvSpPr>
        <p:spPr>
          <a:xfrm rot="18900000" flipH="1">
            <a:off x="1836250" y="4001420"/>
            <a:ext cx="225983" cy="204691"/>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D60000"/>
          </a:solidFill>
          <a:ln w="25400" cap="flat" cmpd="sng" algn="ctr">
            <a:noFill/>
            <a:prstDash val="solid"/>
          </a:ln>
          <a:effectLst/>
        </p:spPr>
        <p:txBody>
          <a:bodyPr lIns="91440" tIns="45720" rIns="91440" bIns="45720" rtlCol="0" anchor="ctr"/>
          <a:lstStyle/>
          <a:p>
            <a:pPr algn="ctr" defTabSz="1219200">
              <a:defRPr/>
            </a:pPr>
            <a:endParaRPr lang="zh-CN" altLang="en-US" sz="3200" kern="0">
              <a:solidFill>
                <a:schemeClr val="accent2"/>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3" name="组合 32"/>
          <p:cNvGrpSpPr/>
          <p:nvPr/>
        </p:nvGrpSpPr>
        <p:grpSpPr>
          <a:xfrm>
            <a:off x="1321840" y="3810616"/>
            <a:ext cx="556165" cy="561592"/>
            <a:chOff x="5656078" y="2390367"/>
            <a:chExt cx="836520" cy="836519"/>
          </a:xfrm>
          <a:solidFill>
            <a:srgbClr val="D60000"/>
          </a:solidFill>
        </p:grpSpPr>
        <p:sp>
          <p:nvSpPr>
            <p:cNvPr id="36" name="椭圆 35"/>
            <p:cNvSpPr/>
            <p:nvPr/>
          </p:nvSpPr>
          <p:spPr>
            <a:xfrm flipH="1">
              <a:off x="5656078" y="2390367"/>
              <a:ext cx="836520" cy="836519"/>
            </a:xfrm>
            <a:prstGeom prst="ellipse">
              <a:avLst/>
            </a:prstGeom>
            <a:grpFill/>
            <a:ln w="25400" cap="flat" cmpd="sng" algn="ctr">
              <a:noFill/>
              <a:prstDash val="solid"/>
            </a:ln>
            <a:effectLst/>
          </p:spPr>
          <p:txBody>
            <a:bodyPr rtlCol="0" anchor="ctr"/>
            <a:lstStyle/>
            <a:p>
              <a:pPr algn="ctr" defTabSz="1219200">
                <a:defRPr/>
              </a:pPr>
              <a:endParaRPr lang="zh-CN" altLang="en-US" sz="2800" b="1" kern="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7" name="TextBox 20"/>
            <p:cNvSpPr txBox="1"/>
            <p:nvPr/>
          </p:nvSpPr>
          <p:spPr>
            <a:xfrm>
              <a:off x="5756079" y="2477760"/>
              <a:ext cx="636519" cy="641827"/>
            </a:xfrm>
            <a:prstGeom prst="rect">
              <a:avLst/>
            </a:prstGeom>
            <a:noFill/>
          </p:spPr>
          <p:txBody>
            <a:bodyPr wrap="none" lIns="0" tIns="0" rIns="0" bIns="0" rtlCol="0">
              <a:spAutoFit/>
            </a:bodyPr>
            <a:lstStyle/>
            <a:p>
              <a:pPr algn="ctr" defTabSz="1219200">
                <a:defRPr/>
              </a:pPr>
              <a:r>
                <a:rPr lang="en-US" altLang="zh-CN" sz="2800" b="1" kern="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rPr>
                <a:t>02</a:t>
              </a:r>
              <a:endParaRPr lang="zh-CN" altLang="en-US" sz="2800" b="1" kern="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38" name="圆角矩形 37"/>
          <p:cNvSpPr/>
          <p:nvPr/>
        </p:nvSpPr>
        <p:spPr>
          <a:xfrm>
            <a:off x="2205923" y="3869287"/>
            <a:ext cx="7911524" cy="430887"/>
          </a:xfrm>
          <a:prstGeom prst="roundRect">
            <a:avLst>
              <a:gd name="adj" fmla="val 50000"/>
            </a:avLst>
          </a:prstGeom>
          <a:solidFill>
            <a:schemeClr val="bg1"/>
          </a:solidFill>
          <a:ln w="12700" cap="flat" cmpd="sng" algn="ctr">
            <a:solidFill>
              <a:srgbClr val="E71E17"/>
            </a:solidFill>
            <a:prstDash val="solid"/>
          </a:ln>
          <a:effectLst/>
        </p:spPr>
        <p:txBody>
          <a:bodyPr rtlCol="0" anchor="ctr"/>
          <a:lstStyle/>
          <a:p>
            <a:pPr algn="ctr"/>
            <a:r>
              <a:rPr lang="zh-CN" altLang="en-US" sz="2000" dirty="0">
                <a:solidFill>
                  <a:schemeClr val="accent2"/>
                </a:solidFill>
                <a:latin typeface="思源黑体" panose="020B0500000000000000" pitchFamily="34" charset="-122"/>
                <a:ea typeface="思源黑体" panose="020B0500000000000000" pitchFamily="34" charset="-122"/>
                <a:sym typeface="思源黑体" panose="020B0500000000000000" pitchFamily="34" charset="-122"/>
              </a:rPr>
              <a:t>守纪律讲规矩，有权不可任性</a:t>
            </a:r>
            <a:endParaRPr lang="zh-CN" altLang="en-US" sz="2000" dirty="0">
              <a:solidFill>
                <a:schemeClr val="accent2"/>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0" name="任意多边形 39"/>
          <p:cNvSpPr/>
          <p:nvPr/>
        </p:nvSpPr>
        <p:spPr>
          <a:xfrm rot="18900000" flipH="1">
            <a:off x="1836250" y="4718247"/>
            <a:ext cx="225983" cy="204691"/>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D60000"/>
          </a:solidFill>
          <a:ln w="25400" cap="flat" cmpd="sng" algn="ctr">
            <a:noFill/>
            <a:prstDash val="solid"/>
          </a:ln>
          <a:effectLst/>
        </p:spPr>
        <p:txBody>
          <a:bodyPr lIns="91440" tIns="45720" rIns="91440" bIns="45720" rtlCol="0" anchor="ctr"/>
          <a:lstStyle/>
          <a:p>
            <a:pPr algn="ctr" defTabSz="1219200">
              <a:defRPr/>
            </a:pPr>
            <a:endParaRPr lang="zh-CN" altLang="en-US" sz="3200" kern="0">
              <a:solidFill>
                <a:schemeClr val="accent2"/>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2" name="组合 41"/>
          <p:cNvGrpSpPr/>
          <p:nvPr/>
        </p:nvGrpSpPr>
        <p:grpSpPr>
          <a:xfrm>
            <a:off x="1321840" y="4547322"/>
            <a:ext cx="556165" cy="561592"/>
            <a:chOff x="5656078" y="2390367"/>
            <a:chExt cx="836520" cy="836519"/>
          </a:xfrm>
          <a:solidFill>
            <a:srgbClr val="D60000"/>
          </a:solidFill>
        </p:grpSpPr>
        <p:sp>
          <p:nvSpPr>
            <p:cNvPr id="43" name="椭圆 42"/>
            <p:cNvSpPr/>
            <p:nvPr/>
          </p:nvSpPr>
          <p:spPr>
            <a:xfrm flipH="1">
              <a:off x="5656078" y="2390367"/>
              <a:ext cx="836520" cy="836519"/>
            </a:xfrm>
            <a:prstGeom prst="ellipse">
              <a:avLst/>
            </a:prstGeom>
            <a:grpFill/>
            <a:ln w="25400" cap="flat" cmpd="sng" algn="ctr">
              <a:noFill/>
              <a:prstDash val="solid"/>
            </a:ln>
            <a:effectLst/>
          </p:spPr>
          <p:txBody>
            <a:bodyPr rtlCol="0" anchor="ctr"/>
            <a:lstStyle/>
            <a:p>
              <a:pPr algn="ctr" defTabSz="1219200">
                <a:defRPr/>
              </a:pPr>
              <a:endParaRPr lang="zh-CN" altLang="en-US" sz="2800" b="1" kern="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4" name="TextBox 20"/>
            <p:cNvSpPr txBox="1"/>
            <p:nvPr/>
          </p:nvSpPr>
          <p:spPr>
            <a:xfrm>
              <a:off x="5756080" y="2477760"/>
              <a:ext cx="636520" cy="641827"/>
            </a:xfrm>
            <a:prstGeom prst="rect">
              <a:avLst/>
            </a:prstGeom>
            <a:noFill/>
          </p:spPr>
          <p:txBody>
            <a:bodyPr wrap="none" lIns="0" tIns="0" rIns="0" bIns="0" rtlCol="0">
              <a:spAutoFit/>
            </a:bodyPr>
            <a:lstStyle/>
            <a:p>
              <a:pPr algn="ctr" defTabSz="1219200">
                <a:defRPr/>
              </a:pPr>
              <a:r>
                <a:rPr lang="en-US" altLang="zh-CN" sz="2800" b="1" kern="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rPr>
                <a:t>03</a:t>
              </a:r>
              <a:endParaRPr lang="zh-CN" altLang="en-US" sz="2800" b="1" kern="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45" name="圆角矩形 44"/>
          <p:cNvSpPr/>
          <p:nvPr/>
        </p:nvSpPr>
        <p:spPr>
          <a:xfrm>
            <a:off x="2205926" y="4605993"/>
            <a:ext cx="7911523" cy="430887"/>
          </a:xfrm>
          <a:prstGeom prst="roundRect">
            <a:avLst>
              <a:gd name="adj" fmla="val 50000"/>
            </a:avLst>
          </a:prstGeom>
          <a:solidFill>
            <a:schemeClr val="bg1"/>
          </a:solidFill>
          <a:ln w="12700" cap="flat" cmpd="sng" algn="ctr">
            <a:solidFill>
              <a:srgbClr val="E71E17"/>
            </a:solidFill>
            <a:prstDash val="solid"/>
          </a:ln>
          <a:effectLst/>
        </p:spPr>
        <p:txBody>
          <a:bodyPr rtlCol="0" anchor="ctr"/>
          <a:lstStyle/>
          <a:p>
            <a:pPr algn="ctr"/>
            <a:r>
              <a:rPr lang="zh-CN" altLang="en-US" sz="2000" dirty="0">
                <a:solidFill>
                  <a:schemeClr val="accent2"/>
                </a:solidFill>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sz="2000" dirty="0">
              <a:solidFill>
                <a:schemeClr val="accent2"/>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6" name="任意多边形 45"/>
          <p:cNvSpPr/>
          <p:nvPr/>
        </p:nvSpPr>
        <p:spPr>
          <a:xfrm rot="18900000" flipH="1">
            <a:off x="1805768" y="3286774"/>
            <a:ext cx="225983" cy="204691"/>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D60000"/>
          </a:solidFill>
          <a:ln w="25400" cap="flat" cmpd="sng" algn="ctr">
            <a:noFill/>
            <a:prstDash val="solid"/>
          </a:ln>
          <a:effectLst/>
        </p:spPr>
        <p:txBody>
          <a:bodyPr lIns="91440" tIns="45720" rIns="91440" bIns="45720" rtlCol="0" anchor="ctr"/>
          <a:lstStyle/>
          <a:p>
            <a:pPr algn="ctr" defTabSz="1219200">
              <a:defRPr/>
            </a:pPr>
            <a:endParaRPr lang="zh-CN" altLang="en-US" sz="3200" b="1" kern="0">
              <a:solidFill>
                <a:schemeClr val="accent2"/>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7" name="组合 46"/>
          <p:cNvGrpSpPr/>
          <p:nvPr/>
        </p:nvGrpSpPr>
        <p:grpSpPr>
          <a:xfrm>
            <a:off x="1321840" y="3095970"/>
            <a:ext cx="556165" cy="561592"/>
            <a:chOff x="5656078" y="2390367"/>
            <a:chExt cx="836520" cy="836519"/>
          </a:xfrm>
          <a:solidFill>
            <a:srgbClr val="D60000"/>
          </a:solidFill>
        </p:grpSpPr>
        <p:sp>
          <p:nvSpPr>
            <p:cNvPr id="51" name="椭圆 50"/>
            <p:cNvSpPr/>
            <p:nvPr/>
          </p:nvSpPr>
          <p:spPr>
            <a:xfrm flipH="1">
              <a:off x="5656078" y="2390367"/>
              <a:ext cx="836520" cy="836519"/>
            </a:xfrm>
            <a:prstGeom prst="ellipse">
              <a:avLst/>
            </a:prstGeom>
            <a:grpFill/>
            <a:ln w="25400" cap="flat" cmpd="sng" algn="ctr">
              <a:noFill/>
              <a:prstDash val="solid"/>
            </a:ln>
            <a:effectLst/>
          </p:spPr>
          <p:txBody>
            <a:bodyPr rtlCol="0" anchor="ctr"/>
            <a:lstStyle/>
            <a:p>
              <a:pPr algn="ctr" defTabSz="1219200">
                <a:defRPr/>
              </a:pPr>
              <a:endParaRPr lang="zh-CN" altLang="en-US" sz="2800" b="1" kern="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2" name="TextBox 20"/>
            <p:cNvSpPr txBox="1"/>
            <p:nvPr/>
          </p:nvSpPr>
          <p:spPr>
            <a:xfrm>
              <a:off x="5756077" y="2477760"/>
              <a:ext cx="636520" cy="641827"/>
            </a:xfrm>
            <a:prstGeom prst="rect">
              <a:avLst/>
            </a:prstGeom>
            <a:noFill/>
          </p:spPr>
          <p:txBody>
            <a:bodyPr wrap="none" lIns="0" tIns="0" rIns="0" bIns="0" rtlCol="0">
              <a:spAutoFit/>
            </a:bodyPr>
            <a:lstStyle/>
            <a:p>
              <a:pPr algn="ctr" defTabSz="1219200">
                <a:defRPr/>
              </a:pPr>
              <a:r>
                <a:rPr lang="en-US" altLang="zh-CN" sz="2800" b="1" kern="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rPr>
                <a:t>01</a:t>
              </a:r>
              <a:endParaRPr lang="zh-CN" altLang="en-US" sz="2800" b="1" kern="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53" name="圆角矩形 52"/>
          <p:cNvSpPr/>
          <p:nvPr/>
        </p:nvSpPr>
        <p:spPr>
          <a:xfrm>
            <a:off x="2175442" y="3154641"/>
            <a:ext cx="7946250" cy="430887"/>
          </a:xfrm>
          <a:prstGeom prst="roundRect">
            <a:avLst>
              <a:gd name="adj" fmla="val 50000"/>
            </a:avLst>
          </a:prstGeom>
          <a:solidFill>
            <a:schemeClr val="bg1"/>
          </a:solidFill>
          <a:ln w="12700" cap="flat" cmpd="sng" algn="ctr">
            <a:solidFill>
              <a:srgbClr val="E71E17"/>
            </a:solidFill>
            <a:prstDash val="solid"/>
          </a:ln>
          <a:effectLst/>
        </p:spPr>
        <p:txBody>
          <a:bodyPr rtlCol="0" anchor="ctr"/>
          <a:lstStyle/>
          <a:p>
            <a:pPr algn="ctr"/>
            <a:r>
              <a:rPr lang="zh-CN" altLang="en-US" sz="2000" dirty="0">
                <a:solidFill>
                  <a:schemeClr val="accent2"/>
                </a:solidFill>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sz="2000" dirty="0">
              <a:solidFill>
                <a:schemeClr val="accent2"/>
              </a:solidFill>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57" name="PA-102211"/>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a:xfrm>
            <a:off x="9296226" y="630771"/>
            <a:ext cx="1676574" cy="1675456"/>
          </a:xfrm>
          <a:prstGeom prst="rect">
            <a:avLst/>
          </a:prstGeom>
        </p:spPr>
      </p:pic>
    </p:spTree>
  </p:cSld>
  <p:clrMapOvr>
    <a:masterClrMapping/>
  </p:clrMapOvr>
  <p:transition spd="slow" advTm="0">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1" fill="hold" grpId="0" nodeType="afterEffect" p14:presetBounceEnd="46000">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14:bounceEnd="46000">
                                          <p:cBhvr additive="base">
                                            <p:cTn id="16" dur="500" fill="hold"/>
                                            <p:tgtEl>
                                              <p:spTgt spid="30"/>
                                            </p:tgtEl>
                                            <p:attrNameLst>
                                              <p:attrName>ppt_x</p:attrName>
                                            </p:attrNameLst>
                                          </p:cBhvr>
                                          <p:tavLst>
                                            <p:tav tm="0">
                                              <p:val>
                                                <p:strVal val="#ppt_x"/>
                                              </p:val>
                                            </p:tav>
                                            <p:tav tm="100000">
                                              <p:val>
                                                <p:strVal val="#ppt_x"/>
                                              </p:val>
                                            </p:tav>
                                          </p:tavLst>
                                        </p:anim>
                                        <p:anim calcmode="lin" valueType="num" p14:bounceEnd="46000">
                                          <p:cBhvr additive="base">
                                            <p:cTn id="17" dur="500" fill="hold"/>
                                            <p:tgtEl>
                                              <p:spTgt spid="30"/>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 presetClass="entr" presetSubtype="1" fill="hold" grpId="0" nodeType="afterEffect" p14:presetBounceEnd="4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46000">
                                          <p:cBhvr additive="base">
                                            <p:cTn id="21" dur="500" fill="hold"/>
                                            <p:tgtEl>
                                              <p:spTgt spid="31"/>
                                            </p:tgtEl>
                                            <p:attrNameLst>
                                              <p:attrName>ppt_x</p:attrName>
                                            </p:attrNameLst>
                                          </p:cBhvr>
                                          <p:tavLst>
                                            <p:tav tm="0">
                                              <p:val>
                                                <p:strVal val="#ppt_x"/>
                                              </p:val>
                                            </p:tav>
                                            <p:tav tm="100000">
                                              <p:val>
                                                <p:strVal val="#ppt_x"/>
                                              </p:val>
                                            </p:tav>
                                          </p:tavLst>
                                        </p:anim>
                                        <p:anim calcmode="lin" valueType="num" p14:bounceEnd="46000">
                                          <p:cBhvr additive="base">
                                            <p:cTn id="22" dur="500" fill="hold"/>
                                            <p:tgtEl>
                                              <p:spTgt spid="31"/>
                                            </p:tgtEl>
                                            <p:attrNameLst>
                                              <p:attrName>ppt_y</p:attrName>
                                            </p:attrNameLst>
                                          </p:cBhvr>
                                          <p:tavLst>
                                            <p:tav tm="0">
                                              <p:val>
                                                <p:strVal val="0-#ppt_h/2"/>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2500"/>
                                </p:stCondLst>
                                <p:childTnLst>
                                  <p:par>
                                    <p:cTn id="29" presetID="53" presetClass="entr" presetSubtype="528"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anim calcmode="lin" valueType="num">
                                          <p:cBhvr>
                                            <p:cTn id="34" dur="500" fill="hold"/>
                                            <p:tgtEl>
                                              <p:spTgt spid="47"/>
                                            </p:tgtEl>
                                            <p:attrNameLst>
                                              <p:attrName>ppt_x</p:attrName>
                                            </p:attrNameLst>
                                          </p:cBhvr>
                                          <p:tavLst>
                                            <p:tav tm="0">
                                              <p:val>
                                                <p:fltVal val="0.5"/>
                                              </p:val>
                                            </p:tav>
                                            <p:tav tm="100000">
                                              <p:val>
                                                <p:strVal val="#ppt_x"/>
                                              </p:val>
                                            </p:tav>
                                          </p:tavLst>
                                        </p:anim>
                                        <p:anim calcmode="lin" valueType="num">
                                          <p:cBhvr>
                                            <p:cTn id="35" dur="500" fill="hold"/>
                                            <p:tgtEl>
                                              <p:spTgt spid="47"/>
                                            </p:tgtEl>
                                            <p:attrNameLst>
                                              <p:attrName>ppt_y</p:attrName>
                                            </p:attrNameLst>
                                          </p:cBhvr>
                                          <p:tavLst>
                                            <p:tav tm="0">
                                              <p:val>
                                                <p:fltVal val="0.5"/>
                                              </p:val>
                                            </p:tav>
                                            <p:tav tm="100000">
                                              <p:val>
                                                <p:strVal val="#ppt_y"/>
                                              </p:val>
                                            </p:tav>
                                          </p:tavLst>
                                        </p:anim>
                                      </p:childTnLst>
                                    </p:cTn>
                                  </p:par>
                                </p:childTnLst>
                              </p:cTn>
                            </p:par>
                            <p:par>
                              <p:cTn id="36" fill="hold">
                                <p:stCondLst>
                                  <p:cond delay="3000"/>
                                </p:stCondLst>
                                <p:childTnLst>
                                  <p:par>
                                    <p:cTn id="37" presetID="12" presetClass="entr" presetSubtype="8"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p:tgtEl>
                                              <p:spTgt spid="46"/>
                                            </p:tgtEl>
                                            <p:attrNameLst>
                                              <p:attrName>ppt_x</p:attrName>
                                            </p:attrNameLst>
                                          </p:cBhvr>
                                          <p:tavLst>
                                            <p:tav tm="0">
                                              <p:val>
                                                <p:strVal val="#ppt_x-#ppt_w*1.125000"/>
                                              </p:val>
                                            </p:tav>
                                            <p:tav tm="100000">
                                              <p:val>
                                                <p:strVal val="#ppt_x"/>
                                              </p:val>
                                            </p:tav>
                                          </p:tavLst>
                                        </p:anim>
                                        <p:animEffect transition="in" filter="wipe(right)">
                                          <p:cBhvr>
                                            <p:cTn id="40" dur="500"/>
                                            <p:tgtEl>
                                              <p:spTgt spid="46"/>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1000"/>
                                            <p:tgtEl>
                                              <p:spTgt spid="53"/>
                                            </p:tgtEl>
                                          </p:cBhvr>
                                        </p:animEffect>
                                      </p:childTnLst>
                                    </p:cTn>
                                  </p:par>
                                  <p:par>
                                    <p:cTn id="45" presetID="53" presetClass="entr" presetSubtype="16" fill="hold" grpId="1"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fltVal val="0"/>
                                              </p:val>
                                            </p:tav>
                                            <p:tav tm="100000">
                                              <p:val>
                                                <p:strVal val="#ppt_w"/>
                                              </p:val>
                                            </p:tav>
                                          </p:tavLst>
                                        </p:anim>
                                        <p:anim calcmode="lin" valueType="num">
                                          <p:cBhvr>
                                            <p:cTn id="48" dur="1000" fill="hold"/>
                                            <p:tgtEl>
                                              <p:spTgt spid="53"/>
                                            </p:tgtEl>
                                            <p:attrNameLst>
                                              <p:attrName>ppt_h</p:attrName>
                                            </p:attrNameLst>
                                          </p:cBhvr>
                                          <p:tavLst>
                                            <p:tav tm="0">
                                              <p:val>
                                                <p:fltVal val="0"/>
                                              </p:val>
                                            </p:tav>
                                            <p:tav tm="100000">
                                              <p:val>
                                                <p:strVal val="#ppt_h"/>
                                              </p:val>
                                            </p:tav>
                                          </p:tavLst>
                                        </p:anim>
                                        <p:animEffect transition="in" filter="fade">
                                          <p:cBhvr>
                                            <p:cTn id="49" dur="1000"/>
                                            <p:tgtEl>
                                              <p:spTgt spid="53"/>
                                            </p:tgtEl>
                                          </p:cBhvr>
                                        </p:animEffect>
                                      </p:childTnLst>
                                    </p:cTn>
                                  </p:par>
                                  <p:par>
                                    <p:cTn id="50" presetID="35" presetClass="path" presetSubtype="0" accel="50000" decel="50000" fill="hold" grpId="2" nodeType="withEffect">
                                      <p:stCondLst>
                                        <p:cond delay="0"/>
                                      </p:stCondLst>
                                      <p:childTnLst>
                                        <p:animMotion origin="layout" path="M 4.79167E-6 -4.81481E-6 L -0.10456 -4.81481E-6 " pathEditMode="relative" rAng="0" ptsTypes="AA">
                                          <p:cBhvr>
                                            <p:cTn id="51" dur="1000" spd="-100000" fill="hold"/>
                                            <p:tgtEl>
                                              <p:spTgt spid="53"/>
                                            </p:tgtEl>
                                            <p:attrNameLst>
                                              <p:attrName>ppt_x</p:attrName>
                                              <p:attrName>ppt_y</p:attrName>
                                            </p:attrNameLst>
                                          </p:cBhvr>
                                          <p:rCtr x="-5234" y="0"/>
                                        </p:animMotion>
                                      </p:childTnLst>
                                    </p:cTn>
                                  </p:par>
                                </p:childTnLst>
                              </p:cTn>
                            </p:par>
                            <p:par>
                              <p:cTn id="52" fill="hold">
                                <p:stCondLst>
                                  <p:cond delay="4500"/>
                                </p:stCondLst>
                                <p:childTnLst>
                                  <p:par>
                                    <p:cTn id="53" presetID="53" presetClass="entr" presetSubtype="528"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anim calcmode="lin" valueType="num">
                                          <p:cBhvr>
                                            <p:cTn id="58" dur="500" fill="hold"/>
                                            <p:tgtEl>
                                              <p:spTgt spid="33"/>
                                            </p:tgtEl>
                                            <p:attrNameLst>
                                              <p:attrName>ppt_x</p:attrName>
                                            </p:attrNameLst>
                                          </p:cBhvr>
                                          <p:tavLst>
                                            <p:tav tm="0">
                                              <p:val>
                                                <p:fltVal val="0.5"/>
                                              </p:val>
                                            </p:tav>
                                            <p:tav tm="100000">
                                              <p:val>
                                                <p:strVal val="#ppt_x"/>
                                              </p:val>
                                            </p:tav>
                                          </p:tavLst>
                                        </p:anim>
                                        <p:anim calcmode="lin" valueType="num">
                                          <p:cBhvr>
                                            <p:cTn id="59" dur="500" fill="hold"/>
                                            <p:tgtEl>
                                              <p:spTgt spid="33"/>
                                            </p:tgtEl>
                                            <p:attrNameLst>
                                              <p:attrName>ppt_y</p:attrName>
                                            </p:attrNameLst>
                                          </p:cBhvr>
                                          <p:tavLst>
                                            <p:tav tm="0">
                                              <p:val>
                                                <p:fltVal val="0.5"/>
                                              </p:val>
                                            </p:tav>
                                            <p:tav tm="100000">
                                              <p:val>
                                                <p:strVal val="#ppt_y"/>
                                              </p:val>
                                            </p:tav>
                                          </p:tavLst>
                                        </p:anim>
                                      </p:childTnLst>
                                    </p:cTn>
                                  </p:par>
                                </p:childTnLst>
                              </p:cTn>
                            </p:par>
                            <p:par>
                              <p:cTn id="60" fill="hold">
                                <p:stCondLst>
                                  <p:cond delay="5000"/>
                                </p:stCondLst>
                                <p:childTnLst>
                                  <p:par>
                                    <p:cTn id="61" presetID="12" presetClass="entr" presetSubtype="8"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p:tgtEl>
                                              <p:spTgt spid="32"/>
                                            </p:tgtEl>
                                            <p:attrNameLst>
                                              <p:attrName>ppt_x</p:attrName>
                                            </p:attrNameLst>
                                          </p:cBhvr>
                                          <p:tavLst>
                                            <p:tav tm="0">
                                              <p:val>
                                                <p:strVal val="#ppt_x-#ppt_w*1.125000"/>
                                              </p:val>
                                            </p:tav>
                                            <p:tav tm="100000">
                                              <p:val>
                                                <p:strVal val="#ppt_x"/>
                                              </p:val>
                                            </p:tav>
                                          </p:tavLst>
                                        </p:anim>
                                        <p:animEffect transition="in" filter="wipe(right)">
                                          <p:cBhvr>
                                            <p:cTn id="64" dur="500"/>
                                            <p:tgtEl>
                                              <p:spTgt spid="32"/>
                                            </p:tgtEl>
                                          </p:cBhvr>
                                        </p:animEffect>
                                      </p:childTnLst>
                                    </p:cTn>
                                  </p:par>
                                </p:childTnLst>
                              </p:cTn>
                            </p:par>
                            <p:par>
                              <p:cTn id="65" fill="hold">
                                <p:stCondLst>
                                  <p:cond delay="5500"/>
                                </p:stCondLst>
                                <p:childTnLst>
                                  <p:par>
                                    <p:cTn id="66" presetID="10" presetClass="entr" presetSubtype="0" fill="hold" grpId="0"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1000"/>
                                            <p:tgtEl>
                                              <p:spTgt spid="38"/>
                                            </p:tgtEl>
                                          </p:cBhvr>
                                        </p:animEffect>
                                      </p:childTnLst>
                                    </p:cTn>
                                  </p:par>
                                  <p:par>
                                    <p:cTn id="69" presetID="53" presetClass="entr" presetSubtype="16" fill="hold" grpId="1"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1000" fill="hold"/>
                                            <p:tgtEl>
                                              <p:spTgt spid="38"/>
                                            </p:tgtEl>
                                            <p:attrNameLst>
                                              <p:attrName>ppt_w</p:attrName>
                                            </p:attrNameLst>
                                          </p:cBhvr>
                                          <p:tavLst>
                                            <p:tav tm="0">
                                              <p:val>
                                                <p:fltVal val="0"/>
                                              </p:val>
                                            </p:tav>
                                            <p:tav tm="100000">
                                              <p:val>
                                                <p:strVal val="#ppt_w"/>
                                              </p:val>
                                            </p:tav>
                                          </p:tavLst>
                                        </p:anim>
                                        <p:anim calcmode="lin" valueType="num">
                                          <p:cBhvr>
                                            <p:cTn id="72" dur="1000" fill="hold"/>
                                            <p:tgtEl>
                                              <p:spTgt spid="38"/>
                                            </p:tgtEl>
                                            <p:attrNameLst>
                                              <p:attrName>ppt_h</p:attrName>
                                            </p:attrNameLst>
                                          </p:cBhvr>
                                          <p:tavLst>
                                            <p:tav tm="0">
                                              <p:val>
                                                <p:fltVal val="0"/>
                                              </p:val>
                                            </p:tav>
                                            <p:tav tm="100000">
                                              <p:val>
                                                <p:strVal val="#ppt_h"/>
                                              </p:val>
                                            </p:tav>
                                          </p:tavLst>
                                        </p:anim>
                                        <p:animEffect transition="in" filter="fade">
                                          <p:cBhvr>
                                            <p:cTn id="73" dur="1000"/>
                                            <p:tgtEl>
                                              <p:spTgt spid="38"/>
                                            </p:tgtEl>
                                          </p:cBhvr>
                                        </p:animEffect>
                                      </p:childTnLst>
                                    </p:cTn>
                                  </p:par>
                                  <p:par>
                                    <p:cTn id="74" presetID="35" presetClass="path" presetSubtype="0" accel="50000" decel="50000" fill="hold" grpId="2" nodeType="withEffect">
                                      <p:stCondLst>
                                        <p:cond delay="0"/>
                                      </p:stCondLst>
                                      <p:childTnLst>
                                        <p:animMotion origin="layout" path="M 3.125E-6 -1.48148E-6 L -0.10456 -1.48148E-6 " pathEditMode="relative" rAng="0" ptsTypes="AA">
                                          <p:cBhvr>
                                            <p:cTn id="75" dur="1000" spd="-100000" fill="hold"/>
                                            <p:tgtEl>
                                              <p:spTgt spid="38"/>
                                            </p:tgtEl>
                                            <p:attrNameLst>
                                              <p:attrName>ppt_x</p:attrName>
                                              <p:attrName>ppt_y</p:attrName>
                                            </p:attrNameLst>
                                          </p:cBhvr>
                                          <p:rCtr x="-5234" y="0"/>
                                        </p:animMotion>
                                      </p:childTnLst>
                                    </p:cTn>
                                  </p:par>
                                </p:childTnLst>
                              </p:cTn>
                            </p:par>
                            <p:par>
                              <p:cTn id="76" fill="hold">
                                <p:stCondLst>
                                  <p:cond delay="6500"/>
                                </p:stCondLst>
                                <p:childTnLst>
                                  <p:par>
                                    <p:cTn id="77" presetID="53" presetClass="entr" presetSubtype="528"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p:cTn id="79" dur="500" fill="hold"/>
                                            <p:tgtEl>
                                              <p:spTgt spid="42"/>
                                            </p:tgtEl>
                                            <p:attrNameLst>
                                              <p:attrName>ppt_w</p:attrName>
                                            </p:attrNameLst>
                                          </p:cBhvr>
                                          <p:tavLst>
                                            <p:tav tm="0">
                                              <p:val>
                                                <p:fltVal val="0"/>
                                              </p:val>
                                            </p:tav>
                                            <p:tav tm="100000">
                                              <p:val>
                                                <p:strVal val="#ppt_w"/>
                                              </p:val>
                                            </p:tav>
                                          </p:tavLst>
                                        </p:anim>
                                        <p:anim calcmode="lin" valueType="num">
                                          <p:cBhvr>
                                            <p:cTn id="80" dur="500" fill="hold"/>
                                            <p:tgtEl>
                                              <p:spTgt spid="42"/>
                                            </p:tgtEl>
                                            <p:attrNameLst>
                                              <p:attrName>ppt_h</p:attrName>
                                            </p:attrNameLst>
                                          </p:cBhvr>
                                          <p:tavLst>
                                            <p:tav tm="0">
                                              <p:val>
                                                <p:fltVal val="0"/>
                                              </p:val>
                                            </p:tav>
                                            <p:tav tm="100000">
                                              <p:val>
                                                <p:strVal val="#ppt_h"/>
                                              </p:val>
                                            </p:tav>
                                          </p:tavLst>
                                        </p:anim>
                                        <p:animEffect transition="in" filter="fade">
                                          <p:cBhvr>
                                            <p:cTn id="81" dur="500"/>
                                            <p:tgtEl>
                                              <p:spTgt spid="42"/>
                                            </p:tgtEl>
                                          </p:cBhvr>
                                        </p:animEffect>
                                        <p:anim calcmode="lin" valueType="num">
                                          <p:cBhvr>
                                            <p:cTn id="82" dur="500" fill="hold"/>
                                            <p:tgtEl>
                                              <p:spTgt spid="42"/>
                                            </p:tgtEl>
                                            <p:attrNameLst>
                                              <p:attrName>ppt_x</p:attrName>
                                            </p:attrNameLst>
                                          </p:cBhvr>
                                          <p:tavLst>
                                            <p:tav tm="0">
                                              <p:val>
                                                <p:fltVal val="0.5"/>
                                              </p:val>
                                            </p:tav>
                                            <p:tav tm="100000">
                                              <p:val>
                                                <p:strVal val="#ppt_x"/>
                                              </p:val>
                                            </p:tav>
                                          </p:tavLst>
                                        </p:anim>
                                        <p:anim calcmode="lin" valueType="num">
                                          <p:cBhvr>
                                            <p:cTn id="83" dur="500" fill="hold"/>
                                            <p:tgtEl>
                                              <p:spTgt spid="42"/>
                                            </p:tgtEl>
                                            <p:attrNameLst>
                                              <p:attrName>ppt_y</p:attrName>
                                            </p:attrNameLst>
                                          </p:cBhvr>
                                          <p:tavLst>
                                            <p:tav tm="0">
                                              <p:val>
                                                <p:fltVal val="0.5"/>
                                              </p:val>
                                            </p:tav>
                                            <p:tav tm="100000">
                                              <p:val>
                                                <p:strVal val="#ppt_y"/>
                                              </p:val>
                                            </p:tav>
                                          </p:tavLst>
                                        </p:anim>
                                      </p:childTnLst>
                                    </p:cTn>
                                  </p:par>
                                </p:childTnLst>
                              </p:cTn>
                            </p:par>
                            <p:par>
                              <p:cTn id="84" fill="hold">
                                <p:stCondLst>
                                  <p:cond delay="7000"/>
                                </p:stCondLst>
                                <p:childTnLst>
                                  <p:par>
                                    <p:cTn id="85" presetID="12" presetClass="entr" presetSubtype="8" fill="hold" grpId="0" nodeType="afterEffect">
                                      <p:stCondLst>
                                        <p:cond delay="0"/>
                                      </p:stCondLst>
                                      <p:childTnLst>
                                        <p:set>
                                          <p:cBhvr>
                                            <p:cTn id="86" dur="1" fill="hold">
                                              <p:stCondLst>
                                                <p:cond delay="0"/>
                                              </p:stCondLst>
                                            </p:cTn>
                                            <p:tgtEl>
                                              <p:spTgt spid="40"/>
                                            </p:tgtEl>
                                            <p:attrNameLst>
                                              <p:attrName>style.visibility</p:attrName>
                                            </p:attrNameLst>
                                          </p:cBhvr>
                                          <p:to>
                                            <p:strVal val="visible"/>
                                          </p:to>
                                        </p:set>
                                        <p:anim calcmode="lin" valueType="num">
                                          <p:cBhvr additive="base">
                                            <p:cTn id="87" dur="500"/>
                                            <p:tgtEl>
                                              <p:spTgt spid="40"/>
                                            </p:tgtEl>
                                            <p:attrNameLst>
                                              <p:attrName>ppt_x</p:attrName>
                                            </p:attrNameLst>
                                          </p:cBhvr>
                                          <p:tavLst>
                                            <p:tav tm="0">
                                              <p:val>
                                                <p:strVal val="#ppt_x-#ppt_w*1.125000"/>
                                              </p:val>
                                            </p:tav>
                                            <p:tav tm="100000">
                                              <p:val>
                                                <p:strVal val="#ppt_x"/>
                                              </p:val>
                                            </p:tav>
                                          </p:tavLst>
                                        </p:anim>
                                        <p:animEffect transition="in" filter="wipe(right)">
                                          <p:cBhvr>
                                            <p:cTn id="88" dur="500"/>
                                            <p:tgtEl>
                                              <p:spTgt spid="40"/>
                                            </p:tgtEl>
                                          </p:cBhvr>
                                        </p:animEffect>
                                      </p:childTnLst>
                                    </p:cTn>
                                  </p:par>
                                </p:childTnLst>
                              </p:cTn>
                            </p:par>
                            <p:par>
                              <p:cTn id="89" fill="hold">
                                <p:stCondLst>
                                  <p:cond delay="7500"/>
                                </p:stCondLst>
                                <p:childTnLst>
                                  <p:par>
                                    <p:cTn id="90" presetID="10" presetClass="entr" presetSubtype="0" fill="hold" grpId="0" nodeType="after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childTnLst>
                                    </p:cTn>
                                  </p:par>
                                  <p:par>
                                    <p:cTn id="93" presetID="53" presetClass="entr" presetSubtype="16" fill="hold" grpId="1" nodeType="with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p:cTn id="95" dur="1000" fill="hold"/>
                                            <p:tgtEl>
                                              <p:spTgt spid="45"/>
                                            </p:tgtEl>
                                            <p:attrNameLst>
                                              <p:attrName>ppt_w</p:attrName>
                                            </p:attrNameLst>
                                          </p:cBhvr>
                                          <p:tavLst>
                                            <p:tav tm="0">
                                              <p:val>
                                                <p:fltVal val="0"/>
                                              </p:val>
                                            </p:tav>
                                            <p:tav tm="100000">
                                              <p:val>
                                                <p:strVal val="#ppt_w"/>
                                              </p:val>
                                            </p:tav>
                                          </p:tavLst>
                                        </p:anim>
                                        <p:anim calcmode="lin" valueType="num">
                                          <p:cBhvr>
                                            <p:cTn id="96" dur="1000" fill="hold"/>
                                            <p:tgtEl>
                                              <p:spTgt spid="45"/>
                                            </p:tgtEl>
                                            <p:attrNameLst>
                                              <p:attrName>ppt_h</p:attrName>
                                            </p:attrNameLst>
                                          </p:cBhvr>
                                          <p:tavLst>
                                            <p:tav tm="0">
                                              <p:val>
                                                <p:fltVal val="0"/>
                                              </p:val>
                                            </p:tav>
                                            <p:tav tm="100000">
                                              <p:val>
                                                <p:strVal val="#ppt_h"/>
                                              </p:val>
                                            </p:tav>
                                          </p:tavLst>
                                        </p:anim>
                                        <p:animEffect transition="in" filter="fade">
                                          <p:cBhvr>
                                            <p:cTn id="97" dur="1000"/>
                                            <p:tgtEl>
                                              <p:spTgt spid="45"/>
                                            </p:tgtEl>
                                          </p:cBhvr>
                                        </p:animEffect>
                                      </p:childTnLst>
                                    </p:cTn>
                                  </p:par>
                                  <p:par>
                                    <p:cTn id="98" presetID="35" presetClass="path" presetSubtype="0" accel="50000" decel="50000" fill="hold" grpId="2" nodeType="withEffect">
                                      <p:stCondLst>
                                        <p:cond delay="0"/>
                                      </p:stCondLst>
                                      <p:childTnLst>
                                        <p:animMotion origin="layout" path="M 3.125E-6 1.11111E-6 L -0.10456 1.11111E-6 " pathEditMode="relative" rAng="0" ptsTypes="AA">
                                          <p:cBhvr>
                                            <p:cTn id="99" dur="1000" spd="-100000" fill="hold"/>
                                            <p:tgtEl>
                                              <p:spTgt spid="45"/>
                                            </p:tgtEl>
                                            <p:attrNameLst>
                                              <p:attrName>ppt_x</p:attrName>
                                              <p:attrName>ppt_y</p:attrName>
                                            </p:attrNameLst>
                                          </p:cBhvr>
                                          <p:rCtr x="-5234" y="0"/>
                                        </p:animMotion>
                                      </p:childTnLst>
                                    </p:cTn>
                                  </p:par>
                                </p:childTnLst>
                              </p:cTn>
                            </p:par>
                            <p:par>
                              <p:cTn id="100" fill="hold">
                                <p:stCondLst>
                                  <p:cond delay="8500"/>
                                </p:stCondLst>
                                <p:childTnLst>
                                  <p:par>
                                    <p:cTn id="101" presetID="47" presetClass="entr" presetSubtype="0" fill="hold"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1500"/>
                                            <p:tgtEl>
                                              <p:spTgt spid="57"/>
                                            </p:tgtEl>
                                          </p:cBhvr>
                                        </p:animEffect>
                                        <p:anim calcmode="lin" valueType="num">
                                          <p:cBhvr>
                                            <p:cTn id="104" dur="1500" fill="hold"/>
                                            <p:tgtEl>
                                              <p:spTgt spid="57"/>
                                            </p:tgtEl>
                                            <p:attrNameLst>
                                              <p:attrName>ppt_x</p:attrName>
                                            </p:attrNameLst>
                                          </p:cBhvr>
                                          <p:tavLst>
                                            <p:tav tm="0">
                                              <p:val>
                                                <p:strVal val="#ppt_x"/>
                                              </p:val>
                                            </p:tav>
                                            <p:tav tm="100000">
                                              <p:val>
                                                <p:strVal val="#ppt_x"/>
                                              </p:val>
                                            </p:tav>
                                          </p:tavLst>
                                        </p:anim>
                                        <p:anim calcmode="lin" valueType="num">
                                          <p:cBhvr>
                                            <p:cTn id="105" dur="1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8" grpId="0" animBg="1"/>
          <p:bldP spid="38" grpId="1" animBg="1"/>
          <p:bldP spid="38" grpId="2" animBg="1"/>
          <p:bldP spid="40" grpId="0" animBg="1"/>
          <p:bldP spid="45" grpId="0" animBg="1"/>
          <p:bldP spid="45" grpId="1" animBg="1"/>
          <p:bldP spid="45" grpId="2" animBg="1"/>
          <p:bldP spid="46" grpId="0" animBg="1"/>
          <p:bldP spid="53" grpId="0" animBg="1"/>
          <p:bldP spid="53" grpId="1" animBg="1"/>
          <p:bldP spid="53" grpId="2"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1"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0-#ppt_h/2"/>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2500"/>
                                </p:stCondLst>
                                <p:childTnLst>
                                  <p:par>
                                    <p:cTn id="29" presetID="53" presetClass="entr" presetSubtype="528"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anim calcmode="lin" valueType="num">
                                          <p:cBhvr>
                                            <p:cTn id="34" dur="500" fill="hold"/>
                                            <p:tgtEl>
                                              <p:spTgt spid="47"/>
                                            </p:tgtEl>
                                            <p:attrNameLst>
                                              <p:attrName>ppt_x</p:attrName>
                                            </p:attrNameLst>
                                          </p:cBhvr>
                                          <p:tavLst>
                                            <p:tav tm="0">
                                              <p:val>
                                                <p:fltVal val="0.5"/>
                                              </p:val>
                                            </p:tav>
                                            <p:tav tm="100000">
                                              <p:val>
                                                <p:strVal val="#ppt_x"/>
                                              </p:val>
                                            </p:tav>
                                          </p:tavLst>
                                        </p:anim>
                                        <p:anim calcmode="lin" valueType="num">
                                          <p:cBhvr>
                                            <p:cTn id="35" dur="500" fill="hold"/>
                                            <p:tgtEl>
                                              <p:spTgt spid="47"/>
                                            </p:tgtEl>
                                            <p:attrNameLst>
                                              <p:attrName>ppt_y</p:attrName>
                                            </p:attrNameLst>
                                          </p:cBhvr>
                                          <p:tavLst>
                                            <p:tav tm="0">
                                              <p:val>
                                                <p:fltVal val="0.5"/>
                                              </p:val>
                                            </p:tav>
                                            <p:tav tm="100000">
                                              <p:val>
                                                <p:strVal val="#ppt_y"/>
                                              </p:val>
                                            </p:tav>
                                          </p:tavLst>
                                        </p:anim>
                                      </p:childTnLst>
                                    </p:cTn>
                                  </p:par>
                                </p:childTnLst>
                              </p:cTn>
                            </p:par>
                            <p:par>
                              <p:cTn id="36" fill="hold">
                                <p:stCondLst>
                                  <p:cond delay="3000"/>
                                </p:stCondLst>
                                <p:childTnLst>
                                  <p:par>
                                    <p:cTn id="37" presetID="12" presetClass="entr" presetSubtype="8"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p:tgtEl>
                                              <p:spTgt spid="46"/>
                                            </p:tgtEl>
                                            <p:attrNameLst>
                                              <p:attrName>ppt_x</p:attrName>
                                            </p:attrNameLst>
                                          </p:cBhvr>
                                          <p:tavLst>
                                            <p:tav tm="0">
                                              <p:val>
                                                <p:strVal val="#ppt_x-#ppt_w*1.125000"/>
                                              </p:val>
                                            </p:tav>
                                            <p:tav tm="100000">
                                              <p:val>
                                                <p:strVal val="#ppt_x"/>
                                              </p:val>
                                            </p:tav>
                                          </p:tavLst>
                                        </p:anim>
                                        <p:animEffect transition="in" filter="wipe(right)">
                                          <p:cBhvr>
                                            <p:cTn id="40" dur="500"/>
                                            <p:tgtEl>
                                              <p:spTgt spid="46"/>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1000"/>
                                            <p:tgtEl>
                                              <p:spTgt spid="53"/>
                                            </p:tgtEl>
                                          </p:cBhvr>
                                        </p:animEffect>
                                      </p:childTnLst>
                                    </p:cTn>
                                  </p:par>
                                  <p:par>
                                    <p:cTn id="45" presetID="53" presetClass="entr" presetSubtype="16" fill="hold" grpId="1"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fltVal val="0"/>
                                              </p:val>
                                            </p:tav>
                                            <p:tav tm="100000">
                                              <p:val>
                                                <p:strVal val="#ppt_w"/>
                                              </p:val>
                                            </p:tav>
                                          </p:tavLst>
                                        </p:anim>
                                        <p:anim calcmode="lin" valueType="num">
                                          <p:cBhvr>
                                            <p:cTn id="48" dur="1000" fill="hold"/>
                                            <p:tgtEl>
                                              <p:spTgt spid="53"/>
                                            </p:tgtEl>
                                            <p:attrNameLst>
                                              <p:attrName>ppt_h</p:attrName>
                                            </p:attrNameLst>
                                          </p:cBhvr>
                                          <p:tavLst>
                                            <p:tav tm="0">
                                              <p:val>
                                                <p:fltVal val="0"/>
                                              </p:val>
                                            </p:tav>
                                            <p:tav tm="100000">
                                              <p:val>
                                                <p:strVal val="#ppt_h"/>
                                              </p:val>
                                            </p:tav>
                                          </p:tavLst>
                                        </p:anim>
                                        <p:animEffect transition="in" filter="fade">
                                          <p:cBhvr>
                                            <p:cTn id="49" dur="1000"/>
                                            <p:tgtEl>
                                              <p:spTgt spid="53"/>
                                            </p:tgtEl>
                                          </p:cBhvr>
                                        </p:animEffect>
                                      </p:childTnLst>
                                    </p:cTn>
                                  </p:par>
                                  <p:par>
                                    <p:cTn id="50" presetID="35" presetClass="path" presetSubtype="0" accel="50000" decel="50000" fill="hold" grpId="2" nodeType="withEffect">
                                      <p:stCondLst>
                                        <p:cond delay="0"/>
                                      </p:stCondLst>
                                      <p:childTnLst>
                                        <p:animMotion origin="layout" path="M 4.79167E-6 -4.81481E-6 L -0.10456 -4.81481E-6 " pathEditMode="relative" rAng="0" ptsTypes="AA">
                                          <p:cBhvr>
                                            <p:cTn id="51" dur="1000" spd="-100000" fill="hold"/>
                                            <p:tgtEl>
                                              <p:spTgt spid="53"/>
                                            </p:tgtEl>
                                            <p:attrNameLst>
                                              <p:attrName>ppt_x</p:attrName>
                                              <p:attrName>ppt_y</p:attrName>
                                            </p:attrNameLst>
                                          </p:cBhvr>
                                          <p:rCtr x="-5234" y="0"/>
                                        </p:animMotion>
                                      </p:childTnLst>
                                    </p:cTn>
                                  </p:par>
                                </p:childTnLst>
                              </p:cTn>
                            </p:par>
                            <p:par>
                              <p:cTn id="52" fill="hold">
                                <p:stCondLst>
                                  <p:cond delay="4500"/>
                                </p:stCondLst>
                                <p:childTnLst>
                                  <p:par>
                                    <p:cTn id="53" presetID="53" presetClass="entr" presetSubtype="528"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anim calcmode="lin" valueType="num">
                                          <p:cBhvr>
                                            <p:cTn id="58" dur="500" fill="hold"/>
                                            <p:tgtEl>
                                              <p:spTgt spid="33"/>
                                            </p:tgtEl>
                                            <p:attrNameLst>
                                              <p:attrName>ppt_x</p:attrName>
                                            </p:attrNameLst>
                                          </p:cBhvr>
                                          <p:tavLst>
                                            <p:tav tm="0">
                                              <p:val>
                                                <p:fltVal val="0.5"/>
                                              </p:val>
                                            </p:tav>
                                            <p:tav tm="100000">
                                              <p:val>
                                                <p:strVal val="#ppt_x"/>
                                              </p:val>
                                            </p:tav>
                                          </p:tavLst>
                                        </p:anim>
                                        <p:anim calcmode="lin" valueType="num">
                                          <p:cBhvr>
                                            <p:cTn id="59" dur="500" fill="hold"/>
                                            <p:tgtEl>
                                              <p:spTgt spid="33"/>
                                            </p:tgtEl>
                                            <p:attrNameLst>
                                              <p:attrName>ppt_y</p:attrName>
                                            </p:attrNameLst>
                                          </p:cBhvr>
                                          <p:tavLst>
                                            <p:tav tm="0">
                                              <p:val>
                                                <p:fltVal val="0.5"/>
                                              </p:val>
                                            </p:tav>
                                            <p:tav tm="100000">
                                              <p:val>
                                                <p:strVal val="#ppt_y"/>
                                              </p:val>
                                            </p:tav>
                                          </p:tavLst>
                                        </p:anim>
                                      </p:childTnLst>
                                    </p:cTn>
                                  </p:par>
                                </p:childTnLst>
                              </p:cTn>
                            </p:par>
                            <p:par>
                              <p:cTn id="60" fill="hold">
                                <p:stCondLst>
                                  <p:cond delay="5000"/>
                                </p:stCondLst>
                                <p:childTnLst>
                                  <p:par>
                                    <p:cTn id="61" presetID="12" presetClass="entr" presetSubtype="8"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p:tgtEl>
                                              <p:spTgt spid="32"/>
                                            </p:tgtEl>
                                            <p:attrNameLst>
                                              <p:attrName>ppt_x</p:attrName>
                                            </p:attrNameLst>
                                          </p:cBhvr>
                                          <p:tavLst>
                                            <p:tav tm="0">
                                              <p:val>
                                                <p:strVal val="#ppt_x-#ppt_w*1.125000"/>
                                              </p:val>
                                            </p:tav>
                                            <p:tav tm="100000">
                                              <p:val>
                                                <p:strVal val="#ppt_x"/>
                                              </p:val>
                                            </p:tav>
                                          </p:tavLst>
                                        </p:anim>
                                        <p:animEffect transition="in" filter="wipe(right)">
                                          <p:cBhvr>
                                            <p:cTn id="64" dur="500"/>
                                            <p:tgtEl>
                                              <p:spTgt spid="32"/>
                                            </p:tgtEl>
                                          </p:cBhvr>
                                        </p:animEffect>
                                      </p:childTnLst>
                                    </p:cTn>
                                  </p:par>
                                </p:childTnLst>
                              </p:cTn>
                            </p:par>
                            <p:par>
                              <p:cTn id="65" fill="hold">
                                <p:stCondLst>
                                  <p:cond delay="5500"/>
                                </p:stCondLst>
                                <p:childTnLst>
                                  <p:par>
                                    <p:cTn id="66" presetID="10" presetClass="entr" presetSubtype="0" fill="hold" grpId="0"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1000"/>
                                            <p:tgtEl>
                                              <p:spTgt spid="38"/>
                                            </p:tgtEl>
                                          </p:cBhvr>
                                        </p:animEffect>
                                      </p:childTnLst>
                                    </p:cTn>
                                  </p:par>
                                  <p:par>
                                    <p:cTn id="69" presetID="53" presetClass="entr" presetSubtype="16" fill="hold" grpId="1"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1000" fill="hold"/>
                                            <p:tgtEl>
                                              <p:spTgt spid="38"/>
                                            </p:tgtEl>
                                            <p:attrNameLst>
                                              <p:attrName>ppt_w</p:attrName>
                                            </p:attrNameLst>
                                          </p:cBhvr>
                                          <p:tavLst>
                                            <p:tav tm="0">
                                              <p:val>
                                                <p:fltVal val="0"/>
                                              </p:val>
                                            </p:tav>
                                            <p:tav tm="100000">
                                              <p:val>
                                                <p:strVal val="#ppt_w"/>
                                              </p:val>
                                            </p:tav>
                                          </p:tavLst>
                                        </p:anim>
                                        <p:anim calcmode="lin" valueType="num">
                                          <p:cBhvr>
                                            <p:cTn id="72" dur="1000" fill="hold"/>
                                            <p:tgtEl>
                                              <p:spTgt spid="38"/>
                                            </p:tgtEl>
                                            <p:attrNameLst>
                                              <p:attrName>ppt_h</p:attrName>
                                            </p:attrNameLst>
                                          </p:cBhvr>
                                          <p:tavLst>
                                            <p:tav tm="0">
                                              <p:val>
                                                <p:fltVal val="0"/>
                                              </p:val>
                                            </p:tav>
                                            <p:tav tm="100000">
                                              <p:val>
                                                <p:strVal val="#ppt_h"/>
                                              </p:val>
                                            </p:tav>
                                          </p:tavLst>
                                        </p:anim>
                                        <p:animEffect transition="in" filter="fade">
                                          <p:cBhvr>
                                            <p:cTn id="73" dur="1000"/>
                                            <p:tgtEl>
                                              <p:spTgt spid="38"/>
                                            </p:tgtEl>
                                          </p:cBhvr>
                                        </p:animEffect>
                                      </p:childTnLst>
                                    </p:cTn>
                                  </p:par>
                                  <p:par>
                                    <p:cTn id="74" presetID="35" presetClass="path" presetSubtype="0" accel="50000" decel="50000" fill="hold" grpId="2" nodeType="withEffect">
                                      <p:stCondLst>
                                        <p:cond delay="0"/>
                                      </p:stCondLst>
                                      <p:childTnLst>
                                        <p:animMotion origin="layout" path="M 3.125E-6 -1.48148E-6 L -0.10456 -1.48148E-6 " pathEditMode="relative" rAng="0" ptsTypes="AA">
                                          <p:cBhvr>
                                            <p:cTn id="75" dur="1000" spd="-100000" fill="hold"/>
                                            <p:tgtEl>
                                              <p:spTgt spid="38"/>
                                            </p:tgtEl>
                                            <p:attrNameLst>
                                              <p:attrName>ppt_x</p:attrName>
                                              <p:attrName>ppt_y</p:attrName>
                                            </p:attrNameLst>
                                          </p:cBhvr>
                                          <p:rCtr x="-5234" y="0"/>
                                        </p:animMotion>
                                      </p:childTnLst>
                                    </p:cTn>
                                  </p:par>
                                </p:childTnLst>
                              </p:cTn>
                            </p:par>
                            <p:par>
                              <p:cTn id="76" fill="hold">
                                <p:stCondLst>
                                  <p:cond delay="6500"/>
                                </p:stCondLst>
                                <p:childTnLst>
                                  <p:par>
                                    <p:cTn id="77" presetID="53" presetClass="entr" presetSubtype="528"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p:cTn id="79" dur="500" fill="hold"/>
                                            <p:tgtEl>
                                              <p:spTgt spid="42"/>
                                            </p:tgtEl>
                                            <p:attrNameLst>
                                              <p:attrName>ppt_w</p:attrName>
                                            </p:attrNameLst>
                                          </p:cBhvr>
                                          <p:tavLst>
                                            <p:tav tm="0">
                                              <p:val>
                                                <p:fltVal val="0"/>
                                              </p:val>
                                            </p:tav>
                                            <p:tav tm="100000">
                                              <p:val>
                                                <p:strVal val="#ppt_w"/>
                                              </p:val>
                                            </p:tav>
                                          </p:tavLst>
                                        </p:anim>
                                        <p:anim calcmode="lin" valueType="num">
                                          <p:cBhvr>
                                            <p:cTn id="80" dur="500" fill="hold"/>
                                            <p:tgtEl>
                                              <p:spTgt spid="42"/>
                                            </p:tgtEl>
                                            <p:attrNameLst>
                                              <p:attrName>ppt_h</p:attrName>
                                            </p:attrNameLst>
                                          </p:cBhvr>
                                          <p:tavLst>
                                            <p:tav tm="0">
                                              <p:val>
                                                <p:fltVal val="0"/>
                                              </p:val>
                                            </p:tav>
                                            <p:tav tm="100000">
                                              <p:val>
                                                <p:strVal val="#ppt_h"/>
                                              </p:val>
                                            </p:tav>
                                          </p:tavLst>
                                        </p:anim>
                                        <p:animEffect transition="in" filter="fade">
                                          <p:cBhvr>
                                            <p:cTn id="81" dur="500"/>
                                            <p:tgtEl>
                                              <p:spTgt spid="42"/>
                                            </p:tgtEl>
                                          </p:cBhvr>
                                        </p:animEffect>
                                        <p:anim calcmode="lin" valueType="num">
                                          <p:cBhvr>
                                            <p:cTn id="82" dur="500" fill="hold"/>
                                            <p:tgtEl>
                                              <p:spTgt spid="42"/>
                                            </p:tgtEl>
                                            <p:attrNameLst>
                                              <p:attrName>ppt_x</p:attrName>
                                            </p:attrNameLst>
                                          </p:cBhvr>
                                          <p:tavLst>
                                            <p:tav tm="0">
                                              <p:val>
                                                <p:fltVal val="0.5"/>
                                              </p:val>
                                            </p:tav>
                                            <p:tav tm="100000">
                                              <p:val>
                                                <p:strVal val="#ppt_x"/>
                                              </p:val>
                                            </p:tav>
                                          </p:tavLst>
                                        </p:anim>
                                        <p:anim calcmode="lin" valueType="num">
                                          <p:cBhvr>
                                            <p:cTn id="83" dur="500" fill="hold"/>
                                            <p:tgtEl>
                                              <p:spTgt spid="42"/>
                                            </p:tgtEl>
                                            <p:attrNameLst>
                                              <p:attrName>ppt_y</p:attrName>
                                            </p:attrNameLst>
                                          </p:cBhvr>
                                          <p:tavLst>
                                            <p:tav tm="0">
                                              <p:val>
                                                <p:fltVal val="0.5"/>
                                              </p:val>
                                            </p:tav>
                                            <p:tav tm="100000">
                                              <p:val>
                                                <p:strVal val="#ppt_y"/>
                                              </p:val>
                                            </p:tav>
                                          </p:tavLst>
                                        </p:anim>
                                      </p:childTnLst>
                                    </p:cTn>
                                  </p:par>
                                </p:childTnLst>
                              </p:cTn>
                            </p:par>
                            <p:par>
                              <p:cTn id="84" fill="hold">
                                <p:stCondLst>
                                  <p:cond delay="7000"/>
                                </p:stCondLst>
                                <p:childTnLst>
                                  <p:par>
                                    <p:cTn id="85" presetID="12" presetClass="entr" presetSubtype="8" fill="hold" grpId="0" nodeType="afterEffect">
                                      <p:stCondLst>
                                        <p:cond delay="0"/>
                                      </p:stCondLst>
                                      <p:childTnLst>
                                        <p:set>
                                          <p:cBhvr>
                                            <p:cTn id="86" dur="1" fill="hold">
                                              <p:stCondLst>
                                                <p:cond delay="0"/>
                                              </p:stCondLst>
                                            </p:cTn>
                                            <p:tgtEl>
                                              <p:spTgt spid="40"/>
                                            </p:tgtEl>
                                            <p:attrNameLst>
                                              <p:attrName>style.visibility</p:attrName>
                                            </p:attrNameLst>
                                          </p:cBhvr>
                                          <p:to>
                                            <p:strVal val="visible"/>
                                          </p:to>
                                        </p:set>
                                        <p:anim calcmode="lin" valueType="num">
                                          <p:cBhvr additive="base">
                                            <p:cTn id="87" dur="500"/>
                                            <p:tgtEl>
                                              <p:spTgt spid="40"/>
                                            </p:tgtEl>
                                            <p:attrNameLst>
                                              <p:attrName>ppt_x</p:attrName>
                                            </p:attrNameLst>
                                          </p:cBhvr>
                                          <p:tavLst>
                                            <p:tav tm="0">
                                              <p:val>
                                                <p:strVal val="#ppt_x-#ppt_w*1.125000"/>
                                              </p:val>
                                            </p:tav>
                                            <p:tav tm="100000">
                                              <p:val>
                                                <p:strVal val="#ppt_x"/>
                                              </p:val>
                                            </p:tav>
                                          </p:tavLst>
                                        </p:anim>
                                        <p:animEffect transition="in" filter="wipe(right)">
                                          <p:cBhvr>
                                            <p:cTn id="88" dur="500"/>
                                            <p:tgtEl>
                                              <p:spTgt spid="40"/>
                                            </p:tgtEl>
                                          </p:cBhvr>
                                        </p:animEffect>
                                      </p:childTnLst>
                                    </p:cTn>
                                  </p:par>
                                </p:childTnLst>
                              </p:cTn>
                            </p:par>
                            <p:par>
                              <p:cTn id="89" fill="hold">
                                <p:stCondLst>
                                  <p:cond delay="7500"/>
                                </p:stCondLst>
                                <p:childTnLst>
                                  <p:par>
                                    <p:cTn id="90" presetID="10" presetClass="entr" presetSubtype="0" fill="hold" grpId="0" nodeType="after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childTnLst>
                                    </p:cTn>
                                  </p:par>
                                  <p:par>
                                    <p:cTn id="93" presetID="53" presetClass="entr" presetSubtype="16" fill="hold" grpId="1" nodeType="with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p:cTn id="95" dur="1000" fill="hold"/>
                                            <p:tgtEl>
                                              <p:spTgt spid="45"/>
                                            </p:tgtEl>
                                            <p:attrNameLst>
                                              <p:attrName>ppt_w</p:attrName>
                                            </p:attrNameLst>
                                          </p:cBhvr>
                                          <p:tavLst>
                                            <p:tav tm="0">
                                              <p:val>
                                                <p:fltVal val="0"/>
                                              </p:val>
                                            </p:tav>
                                            <p:tav tm="100000">
                                              <p:val>
                                                <p:strVal val="#ppt_w"/>
                                              </p:val>
                                            </p:tav>
                                          </p:tavLst>
                                        </p:anim>
                                        <p:anim calcmode="lin" valueType="num">
                                          <p:cBhvr>
                                            <p:cTn id="96" dur="1000" fill="hold"/>
                                            <p:tgtEl>
                                              <p:spTgt spid="45"/>
                                            </p:tgtEl>
                                            <p:attrNameLst>
                                              <p:attrName>ppt_h</p:attrName>
                                            </p:attrNameLst>
                                          </p:cBhvr>
                                          <p:tavLst>
                                            <p:tav tm="0">
                                              <p:val>
                                                <p:fltVal val="0"/>
                                              </p:val>
                                            </p:tav>
                                            <p:tav tm="100000">
                                              <p:val>
                                                <p:strVal val="#ppt_h"/>
                                              </p:val>
                                            </p:tav>
                                          </p:tavLst>
                                        </p:anim>
                                        <p:animEffect transition="in" filter="fade">
                                          <p:cBhvr>
                                            <p:cTn id="97" dur="1000"/>
                                            <p:tgtEl>
                                              <p:spTgt spid="45"/>
                                            </p:tgtEl>
                                          </p:cBhvr>
                                        </p:animEffect>
                                      </p:childTnLst>
                                    </p:cTn>
                                  </p:par>
                                  <p:par>
                                    <p:cTn id="98" presetID="35" presetClass="path" presetSubtype="0" accel="50000" decel="50000" fill="hold" grpId="2" nodeType="withEffect">
                                      <p:stCondLst>
                                        <p:cond delay="0"/>
                                      </p:stCondLst>
                                      <p:childTnLst>
                                        <p:animMotion origin="layout" path="M 3.125E-6 1.11111E-6 L -0.10456 1.11111E-6 " pathEditMode="relative" rAng="0" ptsTypes="AA">
                                          <p:cBhvr>
                                            <p:cTn id="99" dur="1000" spd="-100000" fill="hold"/>
                                            <p:tgtEl>
                                              <p:spTgt spid="45"/>
                                            </p:tgtEl>
                                            <p:attrNameLst>
                                              <p:attrName>ppt_x</p:attrName>
                                              <p:attrName>ppt_y</p:attrName>
                                            </p:attrNameLst>
                                          </p:cBhvr>
                                          <p:rCtr x="-5234" y="0"/>
                                        </p:animMotion>
                                      </p:childTnLst>
                                    </p:cTn>
                                  </p:par>
                                </p:childTnLst>
                              </p:cTn>
                            </p:par>
                            <p:par>
                              <p:cTn id="100" fill="hold">
                                <p:stCondLst>
                                  <p:cond delay="8500"/>
                                </p:stCondLst>
                                <p:childTnLst>
                                  <p:par>
                                    <p:cTn id="101" presetID="47" presetClass="entr" presetSubtype="0" fill="hold"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1500"/>
                                            <p:tgtEl>
                                              <p:spTgt spid="57"/>
                                            </p:tgtEl>
                                          </p:cBhvr>
                                        </p:animEffect>
                                        <p:anim calcmode="lin" valueType="num">
                                          <p:cBhvr>
                                            <p:cTn id="104" dur="1500" fill="hold"/>
                                            <p:tgtEl>
                                              <p:spTgt spid="57"/>
                                            </p:tgtEl>
                                            <p:attrNameLst>
                                              <p:attrName>ppt_x</p:attrName>
                                            </p:attrNameLst>
                                          </p:cBhvr>
                                          <p:tavLst>
                                            <p:tav tm="0">
                                              <p:val>
                                                <p:strVal val="#ppt_x"/>
                                              </p:val>
                                            </p:tav>
                                            <p:tav tm="100000">
                                              <p:val>
                                                <p:strVal val="#ppt_x"/>
                                              </p:val>
                                            </p:tav>
                                          </p:tavLst>
                                        </p:anim>
                                        <p:anim calcmode="lin" valueType="num">
                                          <p:cBhvr>
                                            <p:cTn id="105" dur="1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8" grpId="0" animBg="1"/>
          <p:bldP spid="38" grpId="1" animBg="1"/>
          <p:bldP spid="38" grpId="2" animBg="1"/>
          <p:bldP spid="40" grpId="0" animBg="1"/>
          <p:bldP spid="45" grpId="0" animBg="1"/>
          <p:bldP spid="45" grpId="1" animBg="1"/>
          <p:bldP spid="45" grpId="2" animBg="1"/>
          <p:bldP spid="46" grpId="0" animBg="1"/>
          <p:bldP spid="53" grpId="0" animBg="1"/>
          <p:bldP spid="53" grpId="1" animBg="1"/>
          <p:bldP spid="53" grpId="2"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61489" y="1238251"/>
            <a:ext cx="11953818" cy="5337820"/>
          </a:xfrm>
          <a:prstGeom prst="rect">
            <a:avLst/>
          </a:prstGeom>
          <a:effectLst>
            <a:outerShdw blurRad="50800" dist="38100" algn="l" rotWithShape="0">
              <a:prstClr val="black">
                <a:alpha val="40000"/>
              </a:prstClr>
            </a:outerShdw>
          </a:effectLst>
        </p:spPr>
      </p:pic>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 name="Aitds4"/>
          <p:cNvGrpSpPr/>
          <p:nvPr/>
        </p:nvGrpSpPr>
        <p:grpSpPr>
          <a:xfrm>
            <a:off x="1190333" y="2266951"/>
            <a:ext cx="9676348" cy="590548"/>
            <a:chOff x="4688563" y="1733865"/>
            <a:chExt cx="8614981" cy="511505"/>
          </a:xfrm>
        </p:grpSpPr>
        <p:sp>
          <p:nvSpPr>
            <p:cNvPr id="4" name="Aitds4-1"/>
            <p:cNvSpPr>
              <a:spLocks noChangeArrowheads="1"/>
            </p:cNvSpPr>
            <p:nvPr/>
          </p:nvSpPr>
          <p:spPr bwMode="auto">
            <a:xfrm>
              <a:off x="5456284" y="1847170"/>
              <a:ext cx="7847260" cy="266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2000" b="1"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要鲜明树立“对党忠诚、个人干净、敢于担当”的选人用人导向</a:t>
              </a:r>
              <a:endParaRPr lang="zh-CN" altLang="en-US" sz="2000" b="1"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 name="Aitds4-2"/>
            <p:cNvSpPr/>
            <p:nvPr/>
          </p:nvSpPr>
          <p:spPr>
            <a:xfrm>
              <a:off x="4894723" y="1763168"/>
              <a:ext cx="8280907" cy="427936"/>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6" name="组合 5"/>
            <p:cNvGrpSpPr/>
            <p:nvPr/>
          </p:nvGrpSpPr>
          <p:grpSpPr>
            <a:xfrm>
              <a:off x="4688563" y="1733865"/>
              <a:ext cx="511505" cy="511505"/>
              <a:chOff x="1417067" y="4277724"/>
              <a:chExt cx="657499" cy="657499"/>
            </a:xfrm>
          </p:grpSpPr>
          <p:grpSp>
            <p:nvGrpSpPr>
              <p:cNvPr id="7" name="组合 6"/>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9" name="Aitds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0" name="Aitds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8" name="Aitds4-5"/>
              <p:cNvSpPr>
                <a:spLocks noChangeArrowheads="1"/>
              </p:cNvSpPr>
              <p:nvPr/>
            </p:nvSpPr>
            <p:spPr bwMode="auto">
              <a:xfrm>
                <a:off x="1517645" y="4403610"/>
                <a:ext cx="456340" cy="342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1</a:t>
                </a:r>
                <a:endParaRPr kumimoji="0" lang="zh-CN" altLang="en-US"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sp>
        <p:nvSpPr>
          <p:cNvPr id="12" name="矩形 11"/>
          <p:cNvSpPr/>
          <p:nvPr/>
        </p:nvSpPr>
        <p:spPr>
          <a:xfrm>
            <a:off x="1234787" y="3194591"/>
            <a:ext cx="9631894" cy="2336537"/>
          </a:xfrm>
          <a:prstGeom prst="rect">
            <a:avLst/>
          </a:prstGeom>
        </p:spPr>
        <p:txBody>
          <a:bodyPr wrap="square">
            <a:spAutoFit/>
          </a:bodyPr>
          <a:lstStyle/>
          <a:p>
            <a:pPr marL="285750" lvl="0" indent="-285750" defTabSz="1218565">
              <a:lnSpc>
                <a:spcPct val="150000"/>
              </a:lnSpc>
              <a:buFont typeface="Arial" panose="020B0604020202020204" pitchFamily="34" charset="0"/>
              <a:buChar char="•"/>
              <a:defRPr/>
            </a:pPr>
            <a:r>
              <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rPr>
              <a:t>坚持党管干部原 则，健全干部考核评价体系，按照“对党忠诚、个人干净、敢于担当”的要求培养人、选 拔人、使用人，坚持五湖四海、四面八方，公道正派用人、用公道正派的人，让作风正、 敢担当、肯干事、能成事的干部有机会、有舞台，让阿谀逢迎、弄虚作假、不干实事、会跑会要的干部真正没市场、受惩戒，彰显用人正气，以用人导向引领干事导向</a:t>
            </a:r>
            <a:endPar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500"/>
                            </p:stCondLst>
                            <p:childTnLst>
                              <p:par>
                                <p:cTn id="14" presetID="2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61489" y="1238251"/>
            <a:ext cx="11953818" cy="5337820"/>
          </a:xfrm>
          <a:prstGeom prst="rect">
            <a:avLst/>
          </a:prstGeom>
          <a:effectLst>
            <a:outerShdw blurRad="50800" dist="38100" algn="l" rotWithShape="0">
              <a:prstClr val="black">
                <a:alpha val="40000"/>
              </a:prstClr>
            </a:outerShdw>
          </a:effectLst>
        </p:spPr>
      </p:pic>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 name="Aitds4"/>
          <p:cNvGrpSpPr/>
          <p:nvPr/>
        </p:nvGrpSpPr>
        <p:grpSpPr>
          <a:xfrm>
            <a:off x="1190333" y="2209801"/>
            <a:ext cx="9676348" cy="590548"/>
            <a:chOff x="4688563" y="1733865"/>
            <a:chExt cx="8614981" cy="511505"/>
          </a:xfrm>
        </p:grpSpPr>
        <p:sp>
          <p:nvSpPr>
            <p:cNvPr id="5" name="Aitds4-1"/>
            <p:cNvSpPr>
              <a:spLocks noChangeArrowheads="1"/>
            </p:cNvSpPr>
            <p:nvPr/>
          </p:nvSpPr>
          <p:spPr bwMode="auto">
            <a:xfrm>
              <a:off x="5456284" y="1847170"/>
              <a:ext cx="7847260" cy="266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defRPr/>
              </a:pPr>
              <a:r>
                <a:rPr lang="zh-CN" altLang="en-US" sz="2000" b="1"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要把“对党忠诚、个人干净、敢于担当”贯穿干部监督管理全过程</a:t>
              </a:r>
              <a:endParaRPr lang="zh-CN" altLang="en-US" sz="2000" b="1"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6" name="Aitds4-2"/>
            <p:cNvSpPr/>
            <p:nvPr/>
          </p:nvSpPr>
          <p:spPr>
            <a:xfrm>
              <a:off x="4894723" y="1763168"/>
              <a:ext cx="8280907" cy="427936"/>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7" name="组合 6"/>
            <p:cNvGrpSpPr/>
            <p:nvPr/>
          </p:nvGrpSpPr>
          <p:grpSpPr>
            <a:xfrm>
              <a:off x="4688563" y="1733865"/>
              <a:ext cx="511505" cy="511505"/>
              <a:chOff x="1417067" y="4277724"/>
              <a:chExt cx="657499" cy="657499"/>
            </a:xfrm>
          </p:grpSpPr>
          <p:grpSp>
            <p:nvGrpSpPr>
              <p:cNvPr id="8" name="组合 7"/>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0" name="Aitds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1" name="Aitds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9" name="Aitds4-5"/>
              <p:cNvSpPr>
                <a:spLocks noChangeArrowheads="1"/>
              </p:cNvSpPr>
              <p:nvPr/>
            </p:nvSpPr>
            <p:spPr bwMode="auto">
              <a:xfrm>
                <a:off x="1517645" y="4403610"/>
                <a:ext cx="456340" cy="342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2</a:t>
                </a:r>
                <a:endParaRPr kumimoji="0" lang="zh-CN" altLang="en-US" sz="20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sp>
        <p:nvSpPr>
          <p:cNvPr id="12" name="矩形 11"/>
          <p:cNvSpPr/>
          <p:nvPr/>
        </p:nvSpPr>
        <p:spPr>
          <a:xfrm>
            <a:off x="1234787" y="3251741"/>
            <a:ext cx="9631894" cy="1874872"/>
          </a:xfrm>
          <a:prstGeom prst="rect">
            <a:avLst/>
          </a:prstGeom>
        </p:spPr>
        <p:txBody>
          <a:bodyPr wrap="square">
            <a:spAutoFit/>
          </a:bodyPr>
          <a:lstStyle/>
          <a:p>
            <a:pPr marL="285750" lvl="0" indent="-285750" defTabSz="1218565">
              <a:lnSpc>
                <a:spcPct val="150000"/>
              </a:lnSpc>
              <a:buFont typeface="Arial" panose="020B0604020202020204" pitchFamily="34" charset="0"/>
              <a:buChar char="•"/>
              <a:defRPr/>
            </a:pPr>
            <a:r>
              <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rPr>
              <a:t>健全干部经常 性管理机制，加强对党员干部的监督，让干部时刻感到身边有一把戒尺，脑中有盏“红绿 灯”。</a:t>
            </a:r>
            <a:endParaRPr lang="en-US" altLang="zh-CN" sz="20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lnSpc>
                <a:spcPct val="150000"/>
              </a:lnSpc>
              <a:buFont typeface="Arial" panose="020B0604020202020204" pitchFamily="34" charset="0"/>
              <a:buChar char="•"/>
              <a:defRPr/>
            </a:pPr>
            <a:r>
              <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rPr>
              <a:t>坚持党规党纪严于国家法律，通过刚性约束严格执纪，强化他律和自律结合、道德 教化和法治手段兼施，让党员干部心有所畏、言有所戒、行有所止。</a:t>
            </a:r>
            <a:endPar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500"/>
                            </p:stCondLst>
                            <p:childTnLst>
                              <p:par>
                                <p:cTn id="14" presetID="2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61489" y="1238251"/>
            <a:ext cx="11953818" cy="5337820"/>
          </a:xfrm>
          <a:prstGeom prst="rect">
            <a:avLst/>
          </a:prstGeom>
          <a:effectLst>
            <a:outerShdw blurRad="50800" dist="38100" algn="l" rotWithShape="0">
              <a:prstClr val="black">
                <a:alpha val="40000"/>
              </a:prstClr>
            </a:outerShdw>
          </a:effectLst>
        </p:spPr>
      </p:pic>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坚守清正廉洁，做忠诚干净担当的党员干部</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 name="Aitds4"/>
          <p:cNvGrpSpPr/>
          <p:nvPr/>
        </p:nvGrpSpPr>
        <p:grpSpPr>
          <a:xfrm>
            <a:off x="1133183" y="1962151"/>
            <a:ext cx="9532675" cy="590548"/>
            <a:chOff x="4688563" y="1733865"/>
            <a:chExt cx="8487067" cy="511505"/>
          </a:xfrm>
        </p:grpSpPr>
        <p:sp>
          <p:nvSpPr>
            <p:cNvPr id="5" name="Aitds4-1"/>
            <p:cNvSpPr>
              <a:spLocks noChangeArrowheads="1"/>
            </p:cNvSpPr>
            <p:nvPr/>
          </p:nvSpPr>
          <p:spPr bwMode="auto">
            <a:xfrm>
              <a:off x="4728141" y="1821987"/>
              <a:ext cx="7847260" cy="319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ctr">
                <a:defRPr/>
              </a:pPr>
              <a:r>
                <a:rPr lang="zh-CN" altLang="en-US" sz="2400" b="1"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要把制度治党放在突出位置</a:t>
              </a:r>
              <a:endParaRPr lang="zh-CN" altLang="en-US" sz="2400" b="1"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6" name="Aitds4-2"/>
            <p:cNvSpPr/>
            <p:nvPr/>
          </p:nvSpPr>
          <p:spPr>
            <a:xfrm>
              <a:off x="4894723" y="1763168"/>
              <a:ext cx="8280907" cy="427936"/>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1"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7" name="组合 6"/>
            <p:cNvGrpSpPr/>
            <p:nvPr/>
          </p:nvGrpSpPr>
          <p:grpSpPr>
            <a:xfrm>
              <a:off x="4688563" y="1733865"/>
              <a:ext cx="511505" cy="511505"/>
              <a:chOff x="1417067" y="4277724"/>
              <a:chExt cx="657499" cy="657499"/>
            </a:xfrm>
          </p:grpSpPr>
          <p:grpSp>
            <p:nvGrpSpPr>
              <p:cNvPr id="8" name="组合 7"/>
              <p:cNvGrpSpPr/>
              <p:nvPr/>
            </p:nvGrpSpPr>
            <p:grpSpPr>
              <a:xfrm>
                <a:off x="1417067" y="4277724"/>
                <a:ext cx="657499" cy="657499"/>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10" name="Aitds4-3"/>
                <p:cNvSpPr/>
                <p:nvPr/>
              </p:nvSpPr>
              <p:spPr>
                <a:xfrm>
                  <a:off x="3724323" y="1908536"/>
                  <a:ext cx="1329153" cy="1329153"/>
                </a:xfrm>
                <a:prstGeom prst="ellipse">
                  <a:avLst/>
                </a:prstGeom>
                <a:solidFill>
                  <a:srgbClr val="C00000"/>
                </a:solidFill>
                <a:ln w="28575">
                  <a:solidFill>
                    <a:srgbClr val="FFC000"/>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1" name="Aitds4-4"/>
                <p:cNvSpPr/>
                <p:nvPr/>
              </p:nvSpPr>
              <p:spPr>
                <a:xfrm>
                  <a:off x="3839838" y="2024052"/>
                  <a:ext cx="1098122" cy="1098122"/>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rgbClr val="2F5EB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9" name="Aitds4-5"/>
              <p:cNvSpPr>
                <a:spLocks noChangeArrowheads="1"/>
              </p:cNvSpPr>
              <p:nvPr/>
            </p:nvSpPr>
            <p:spPr bwMode="auto">
              <a:xfrm>
                <a:off x="1517645" y="4403610"/>
                <a:ext cx="456339" cy="411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3</a:t>
                </a:r>
                <a:endParaRPr kumimoji="0" lang="zh-CN" altLang="en-US" sz="24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sp>
        <p:nvSpPr>
          <p:cNvPr id="12" name="矩形 11"/>
          <p:cNvSpPr/>
          <p:nvPr/>
        </p:nvSpPr>
        <p:spPr>
          <a:xfrm>
            <a:off x="1177637" y="3004091"/>
            <a:ext cx="9631894" cy="2626360"/>
          </a:xfrm>
          <a:prstGeom prst="rect">
            <a:avLst/>
          </a:prstGeom>
        </p:spPr>
        <p:txBody>
          <a:bodyPr wrap="square">
            <a:spAutoFit/>
          </a:bodyPr>
          <a:lstStyle/>
          <a:p>
            <a:pPr marL="285750" lvl="0" indent="-285750" defTabSz="1218565">
              <a:lnSpc>
                <a:spcPct val="150000"/>
              </a:lnSpc>
              <a:buFont typeface="Arial" panose="020B0604020202020204" pitchFamily="34" charset="0"/>
              <a:buChar char="•"/>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管党治党，少数人靠觉悟，多数人靠制度。既要选对 人、用好人，又要坚持用制度管事管权管人，形成不想腐、不能腐、不敢腐的有效机制。 </a:t>
            </a:r>
            <a:endPar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lnSpc>
                <a:spcPct val="150000"/>
              </a:lnSpc>
              <a:buFont typeface="Arial" panose="020B0604020202020204" pitchFamily="34" charset="0"/>
              <a:buChar char="•"/>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始终绷紧作风建设这根弦，“木鱼”天天敲、“紧箍咒”天天念，持之以恒、久久为功， 推动</a:t>
            </a:r>
            <a:r>
              <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rPr>
              <a:t>xx</a:t>
            </a: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系统党风政风持续好转。</a:t>
            </a:r>
            <a:endPar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lnSpc>
                <a:spcPct val="150000"/>
              </a:lnSpc>
              <a:buFont typeface="Arial" panose="020B0604020202020204" pitchFamily="34" charset="0"/>
              <a:buChar char="•"/>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加大正风肃纪、严明纪律力度，始终保持惩治腐败的高压 态势。</a:t>
            </a:r>
            <a:endPar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lvl="0" indent="-285750" defTabSz="1218565">
              <a:lnSpc>
                <a:spcPct val="150000"/>
              </a:lnSpc>
              <a:buFont typeface="Arial" panose="020B0604020202020204" pitchFamily="34" charset="0"/>
              <a:buChar char="•"/>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认真剖析十八大以来腐败案件高发多发原因，强化法纪观念、廉洁观念。抓好权力 规范和约束这个核心环节，深化重点领域建章立制，筑牢法治“篱笆”、遏制权力“越 线”，把权力关进制度的笼子里。</a:t>
            </a:r>
            <a:endPar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500"/>
                            </p:stCondLst>
                            <p:childTnLst>
                              <p:par>
                                <p:cTn id="14" presetID="2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32091" y="745956"/>
            <a:ext cx="12224092" cy="6112044"/>
          </a:xfrm>
          <a:prstGeom prst="rect">
            <a:avLst/>
          </a:prstGeom>
        </p:spPr>
      </p:pic>
      <p:pic>
        <p:nvPicPr>
          <p:cNvPr id="35" name="图片 3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746116" y="923861"/>
            <a:ext cx="1101368" cy="1133406"/>
          </a:xfrm>
          <a:prstGeom prst="rect">
            <a:avLst/>
          </a:prstGeom>
        </p:spPr>
      </p:pic>
      <p:pic>
        <p:nvPicPr>
          <p:cNvPr id="48" name="PA-102211"/>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a:xfrm>
            <a:off x="9102242" y="400051"/>
            <a:ext cx="2415984" cy="1716428"/>
          </a:xfrm>
          <a:prstGeom prst="rect">
            <a:avLst/>
          </a:prstGeom>
        </p:spPr>
      </p:pic>
      <p:grpSp>
        <p:nvGrpSpPr>
          <p:cNvPr id="49" name="组合 48"/>
          <p:cNvGrpSpPr/>
          <p:nvPr/>
        </p:nvGrpSpPr>
        <p:grpSpPr>
          <a:xfrm>
            <a:off x="268755" y="226604"/>
            <a:ext cx="4741261" cy="1143553"/>
            <a:chOff x="331848" y="3420"/>
            <a:chExt cx="4741261" cy="1143553"/>
          </a:xfrm>
        </p:grpSpPr>
        <p:sp>
          <p:nvSpPr>
            <p:cNvPr id="50" name="文本框 1"/>
            <p:cNvSpPr txBox="1">
              <a:spLocks noChangeArrowheads="1"/>
            </p:cNvSpPr>
            <p:nvPr/>
          </p:nvSpPr>
          <p:spPr bwMode="auto">
            <a:xfrm>
              <a:off x="744595" y="408311"/>
              <a:ext cx="4328514"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9" rIns="91432"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defRPr/>
              </a:pPr>
              <a:r>
                <a:rPr lang="zh-CN" altLang="en-US"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rPr>
                <a:t>中华人民共和国</a:t>
              </a:r>
              <a:endPar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a:p>
              <a:pPr>
                <a:spcBef>
                  <a:spcPct val="0"/>
                </a:spcBef>
                <a:buNone/>
                <a:defRPr/>
              </a:pPr>
              <a:r>
                <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rPr>
                <a:t>The People's Republic of China</a:t>
              </a:r>
              <a:endPar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a:p>
              <a:pPr>
                <a:spcBef>
                  <a:spcPct val="0"/>
                </a:spcBef>
                <a:buNone/>
                <a:defRPr/>
              </a:pPr>
              <a:endParaRPr lang="zh-CN" altLang="en-US"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p:txBody>
        </p:sp>
        <p:pic>
          <p:nvPicPr>
            <p:cNvPr id="51" name="图片"/>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31848" y="3420"/>
              <a:ext cx="651515" cy="923328"/>
            </a:xfrm>
            <a:prstGeom prst="rect">
              <a:avLst/>
            </a:prstGeom>
          </p:spPr>
        </p:pic>
      </p:grpSp>
      <p:cxnSp>
        <p:nvCxnSpPr>
          <p:cNvPr id="52" name="直接连接符 51"/>
          <p:cNvCxnSpPr/>
          <p:nvPr/>
        </p:nvCxnSpPr>
        <p:spPr>
          <a:xfrm flipV="1">
            <a:off x="2406318" y="4057661"/>
            <a:ext cx="8195029" cy="26525"/>
          </a:xfrm>
          <a:prstGeom prst="line">
            <a:avLst/>
          </a:prstGeom>
          <a:noFill/>
          <a:ln w="6350" cap="flat" cmpd="sng" algn="ctr">
            <a:solidFill>
              <a:srgbClr val="C00000"/>
            </a:solidFill>
            <a:prstDash val="solid"/>
            <a:miter lim="800000"/>
          </a:ln>
          <a:effectLst/>
        </p:spPr>
      </p:cxnSp>
      <p:sp>
        <p:nvSpPr>
          <p:cNvPr id="53" name="矩形 52"/>
          <p:cNvSpPr/>
          <p:nvPr/>
        </p:nvSpPr>
        <p:spPr>
          <a:xfrm>
            <a:off x="2261194" y="2273271"/>
            <a:ext cx="8485274" cy="1754326"/>
          </a:xfrm>
          <a:prstGeom prst="rect">
            <a:avLst/>
          </a:prstGeom>
        </p:spPr>
        <p:txBody>
          <a:bodyPr wrap="square">
            <a:spAutoFit/>
          </a:bodyPr>
          <a:lstStyle/>
          <a:p>
            <a:pPr algn="ctr"/>
            <a:r>
              <a:rPr lang="zh-CN" altLang="en-US" sz="5400" b="1" spc="300" dirty="0">
                <a:gradFill>
                  <a:gsLst>
                    <a:gs pos="10000">
                      <a:srgbClr val="C00000"/>
                    </a:gs>
                    <a:gs pos="70000">
                      <a:srgbClr val="FF0000"/>
                    </a:gs>
                  </a:gsLst>
                  <a:lin ang="5400000" scaled="1"/>
                </a:gradFill>
                <a:latin typeface="思源黑体" panose="020B0500000000000000" pitchFamily="34" charset="-122"/>
                <a:ea typeface="思源黑体" panose="020B0500000000000000" pitchFamily="34" charset="-122"/>
                <a:cs typeface="+mn-ea"/>
                <a:sym typeface="思源黑体" panose="020B0500000000000000" pitchFamily="34" charset="-122"/>
              </a:rPr>
              <a:t>启航“十四五”</a:t>
            </a:r>
            <a:endParaRPr lang="en-US" altLang="zh-CN" sz="5400" b="1" spc="300" dirty="0">
              <a:gradFill>
                <a:gsLst>
                  <a:gs pos="10000">
                    <a:srgbClr val="C00000"/>
                  </a:gs>
                  <a:gs pos="70000">
                    <a:srgbClr val="FF0000"/>
                  </a:gs>
                </a:gsLst>
                <a:lin ang="5400000" scaled="1"/>
              </a:gra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algn="ctr"/>
            <a:r>
              <a:rPr lang="zh-CN" altLang="en-US" sz="5400" b="1" spc="300" dirty="0">
                <a:gradFill>
                  <a:gsLst>
                    <a:gs pos="10000">
                      <a:srgbClr val="C00000"/>
                    </a:gs>
                    <a:gs pos="70000">
                      <a:srgbClr val="FF0000"/>
                    </a:gs>
                  </a:gsLst>
                  <a:lin ang="5400000" scaled="1"/>
                </a:gradFill>
                <a:latin typeface="思源黑体" panose="020B0500000000000000" pitchFamily="34" charset="-122"/>
                <a:ea typeface="思源黑体" panose="020B0500000000000000" pitchFamily="34" charset="-122"/>
                <a:cs typeface="+mn-ea"/>
                <a:sym typeface="思源黑体" panose="020B0500000000000000" pitchFamily="34" charset="-122"/>
              </a:rPr>
              <a:t>做清廉为民务实有为干部</a:t>
            </a:r>
            <a:endParaRPr lang="zh-CN" altLang="en-US" sz="5400" b="1" spc="300" dirty="0">
              <a:gradFill>
                <a:gsLst>
                  <a:gs pos="10000">
                    <a:srgbClr val="C00000"/>
                  </a:gs>
                  <a:gs pos="70000">
                    <a:srgbClr val="FF0000"/>
                  </a:gs>
                </a:gsLst>
                <a:lin ang="5400000" scaled="1"/>
              </a:gra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4" name="TextBox 47"/>
          <p:cNvSpPr txBox="1"/>
          <p:nvPr/>
        </p:nvSpPr>
        <p:spPr>
          <a:xfrm>
            <a:off x="2481563" y="4225668"/>
            <a:ext cx="8044537" cy="338554"/>
          </a:xfrm>
          <a:prstGeom prst="rect">
            <a:avLst/>
          </a:prstGeom>
          <a:noFill/>
          <a:effectLst/>
        </p:spPr>
        <p:txBody>
          <a:bodyPr wrap="square" rtlCol="0">
            <a:spAutoFit/>
          </a:bodyPr>
          <a:lstStyle/>
          <a:p>
            <a:pPr algn="dist"/>
            <a:r>
              <a:rPr lang="zh-CN" altLang="en-US" sz="1600" b="1" dirty="0">
                <a:latin typeface="思源黑体" panose="020B0500000000000000" pitchFamily="34" charset="-122"/>
                <a:ea typeface="思源黑体" panose="020B0500000000000000" pitchFamily="34" charset="-122"/>
                <a:sym typeface="思源黑体" panose="020B0500000000000000" pitchFamily="34" charset="-122"/>
              </a:rPr>
              <a:t>树立新的从政观念、做清廉为民务实有为的党员干部</a:t>
            </a:r>
            <a:endParaRPr lang="zh-CN" altLang="en-US" sz="1600" b="1" dirty="0">
              <a:solidFill>
                <a:schemeClr val="tx1"/>
              </a:solidFill>
              <a:latin typeface="思源黑体" panose="020B0500000000000000" pitchFamily="34" charset="-122"/>
              <a:ea typeface="思源黑体" panose="020B0500000000000000" pitchFamily="34" charset="-122"/>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0-#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par>
                          <p:cTn id="19" fill="hold">
                            <p:stCondLst>
                              <p:cond delay="2000"/>
                            </p:stCondLst>
                            <p:childTnLst>
                              <p:par>
                                <p:cTn id="20" presetID="23" presetClass="entr" presetSubtype="528" fill="hold" grpId="0" nodeType="afterEffect">
                                  <p:stCondLst>
                                    <p:cond delay="0"/>
                                  </p:stCondLst>
                                  <p:iterate type="lt">
                                    <p:tmPct val="10000"/>
                                  </p:iterate>
                                  <p:childTnLst>
                                    <p:set>
                                      <p:cBhvr>
                                        <p:cTn id="21" dur="1" fill="hold">
                                          <p:stCondLst>
                                            <p:cond delay="0"/>
                                          </p:stCondLst>
                                        </p:cTn>
                                        <p:tgtEl>
                                          <p:spTgt spid="53"/>
                                        </p:tgtEl>
                                        <p:attrNameLst>
                                          <p:attrName>style.visibility</p:attrName>
                                        </p:attrNameLst>
                                      </p:cBhvr>
                                      <p:to>
                                        <p:strVal val="visible"/>
                                      </p:to>
                                    </p:set>
                                    <p:anim calcmode="lin" valueType="num">
                                      <p:cBhvr>
                                        <p:cTn id="22" dur="1250" fill="hold"/>
                                        <p:tgtEl>
                                          <p:spTgt spid="53"/>
                                        </p:tgtEl>
                                        <p:attrNameLst>
                                          <p:attrName>ppt_w</p:attrName>
                                        </p:attrNameLst>
                                      </p:cBhvr>
                                      <p:tavLst>
                                        <p:tav tm="0">
                                          <p:val>
                                            <p:fltVal val="0"/>
                                          </p:val>
                                        </p:tav>
                                        <p:tav tm="100000">
                                          <p:val>
                                            <p:strVal val="#ppt_w"/>
                                          </p:val>
                                        </p:tav>
                                      </p:tavLst>
                                    </p:anim>
                                    <p:anim calcmode="lin" valueType="num">
                                      <p:cBhvr>
                                        <p:cTn id="23" dur="1250" fill="hold"/>
                                        <p:tgtEl>
                                          <p:spTgt spid="53"/>
                                        </p:tgtEl>
                                        <p:attrNameLst>
                                          <p:attrName>ppt_h</p:attrName>
                                        </p:attrNameLst>
                                      </p:cBhvr>
                                      <p:tavLst>
                                        <p:tav tm="0">
                                          <p:val>
                                            <p:fltVal val="0"/>
                                          </p:val>
                                        </p:tav>
                                        <p:tav tm="100000">
                                          <p:val>
                                            <p:strVal val="#ppt_h"/>
                                          </p:val>
                                        </p:tav>
                                      </p:tavLst>
                                    </p:anim>
                                    <p:anim calcmode="lin" valueType="num">
                                      <p:cBhvr>
                                        <p:cTn id="24" dur="1250" fill="hold"/>
                                        <p:tgtEl>
                                          <p:spTgt spid="53"/>
                                        </p:tgtEl>
                                        <p:attrNameLst>
                                          <p:attrName>ppt_x</p:attrName>
                                        </p:attrNameLst>
                                      </p:cBhvr>
                                      <p:tavLst>
                                        <p:tav tm="0">
                                          <p:val>
                                            <p:fltVal val="0.5"/>
                                          </p:val>
                                        </p:tav>
                                        <p:tav tm="100000">
                                          <p:val>
                                            <p:strVal val="#ppt_x"/>
                                          </p:val>
                                        </p:tav>
                                      </p:tavLst>
                                    </p:anim>
                                    <p:anim calcmode="lin" valueType="num">
                                      <p:cBhvr>
                                        <p:cTn id="25" dur="1250" fill="hold"/>
                                        <p:tgtEl>
                                          <p:spTgt spid="53"/>
                                        </p:tgtEl>
                                        <p:attrNameLst>
                                          <p:attrName>ppt_y</p:attrName>
                                        </p:attrNameLst>
                                      </p:cBhvr>
                                      <p:tavLst>
                                        <p:tav tm="0">
                                          <p:val>
                                            <p:fltVal val="0.5"/>
                                          </p:val>
                                        </p:tav>
                                        <p:tav tm="100000">
                                          <p:val>
                                            <p:strVal val="#ppt_y"/>
                                          </p:val>
                                        </p:tav>
                                      </p:tavLst>
                                    </p:anim>
                                  </p:childTnLst>
                                </p:cTn>
                              </p:par>
                            </p:childTnLst>
                          </p:cTn>
                        </p:par>
                        <p:par>
                          <p:cTn id="26" fill="hold">
                            <p:stCondLst>
                              <p:cond delay="4375"/>
                            </p:stCondLst>
                            <p:childTnLst>
                              <p:par>
                                <p:cTn id="27" presetID="47" presetClass="entr" presetSubtype="0"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1000"/>
                                        <p:tgtEl>
                                          <p:spTgt spid="52"/>
                                        </p:tgtEl>
                                      </p:cBhvr>
                                    </p:animEffect>
                                    <p:anim calcmode="lin" valueType="num">
                                      <p:cBhvr>
                                        <p:cTn id="30" dur="1000" fill="hold"/>
                                        <p:tgtEl>
                                          <p:spTgt spid="52"/>
                                        </p:tgtEl>
                                        <p:attrNameLst>
                                          <p:attrName>ppt_x</p:attrName>
                                        </p:attrNameLst>
                                      </p:cBhvr>
                                      <p:tavLst>
                                        <p:tav tm="0">
                                          <p:val>
                                            <p:strVal val="#ppt_x"/>
                                          </p:val>
                                        </p:tav>
                                        <p:tav tm="100000">
                                          <p:val>
                                            <p:strVal val="#ppt_x"/>
                                          </p:val>
                                        </p:tav>
                                      </p:tavLst>
                                    </p:anim>
                                    <p:anim calcmode="lin" valueType="num">
                                      <p:cBhvr>
                                        <p:cTn id="31" dur="1000" fill="hold"/>
                                        <p:tgtEl>
                                          <p:spTgt spid="52"/>
                                        </p:tgtEl>
                                        <p:attrNameLst>
                                          <p:attrName>ppt_y</p:attrName>
                                        </p:attrNameLst>
                                      </p:cBhvr>
                                      <p:tavLst>
                                        <p:tav tm="0">
                                          <p:val>
                                            <p:strVal val="#ppt_y-.1"/>
                                          </p:val>
                                        </p:tav>
                                        <p:tav tm="100000">
                                          <p:val>
                                            <p:strVal val="#ppt_y"/>
                                          </p:val>
                                        </p:tav>
                                      </p:tavLst>
                                    </p:anim>
                                  </p:childTnLst>
                                </p:cTn>
                              </p:par>
                            </p:childTnLst>
                          </p:cTn>
                        </p:par>
                        <p:par>
                          <p:cTn id="32" fill="hold">
                            <p:stCondLst>
                              <p:cond delay="5375"/>
                            </p:stCondLst>
                            <p:childTnLst>
                              <p:par>
                                <p:cTn id="33" presetID="2" presetClass="entr" presetSubtype="4" fill="hold" grpId="0" nodeType="afterEffect">
                                  <p:stCondLst>
                                    <p:cond delay="0"/>
                                  </p:stCondLst>
                                  <p:iterate type="lt">
                                    <p:tmPct val="10000"/>
                                  </p:iterate>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750" fill="hold"/>
                                        <p:tgtEl>
                                          <p:spTgt spid="54"/>
                                        </p:tgtEl>
                                        <p:attrNameLst>
                                          <p:attrName>ppt_x</p:attrName>
                                        </p:attrNameLst>
                                      </p:cBhvr>
                                      <p:tavLst>
                                        <p:tav tm="0">
                                          <p:val>
                                            <p:strVal val="#ppt_x"/>
                                          </p:val>
                                        </p:tav>
                                        <p:tav tm="100000">
                                          <p:val>
                                            <p:strVal val="#ppt_x"/>
                                          </p:val>
                                        </p:tav>
                                      </p:tavLst>
                                    </p:anim>
                                    <p:anim calcmode="lin" valueType="num">
                                      <p:cBhvr additive="base">
                                        <p:cTn id="36" dur="750" fill="hold"/>
                                        <p:tgtEl>
                                          <p:spTgt spid="54"/>
                                        </p:tgtEl>
                                        <p:attrNameLst>
                                          <p:attrName>ppt_y</p:attrName>
                                        </p:attrNameLst>
                                      </p:cBhvr>
                                      <p:tavLst>
                                        <p:tav tm="0">
                                          <p:val>
                                            <p:strVal val="1+#ppt_h/2"/>
                                          </p:val>
                                        </p:tav>
                                        <p:tav tm="100000">
                                          <p:val>
                                            <p:strVal val="#ppt_y"/>
                                          </p:val>
                                        </p:tav>
                                      </p:tavLst>
                                    </p:anim>
                                  </p:childTnLst>
                                </p:cTn>
                              </p:par>
                            </p:childTnLst>
                          </p:cTn>
                        </p:par>
                        <p:par>
                          <p:cTn id="37" fill="hold">
                            <p:stCondLst>
                              <p:cond delay="7775"/>
                            </p:stCondLst>
                            <p:childTnLst>
                              <p:par>
                                <p:cTn id="38" presetID="47" presetClass="entr" presetSubtype="0"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1500"/>
                                        <p:tgtEl>
                                          <p:spTgt spid="48"/>
                                        </p:tgtEl>
                                      </p:cBhvr>
                                    </p:animEffect>
                                    <p:anim calcmode="lin" valueType="num">
                                      <p:cBhvr>
                                        <p:cTn id="41" dur="1500" fill="hold"/>
                                        <p:tgtEl>
                                          <p:spTgt spid="48"/>
                                        </p:tgtEl>
                                        <p:attrNameLst>
                                          <p:attrName>ppt_x</p:attrName>
                                        </p:attrNameLst>
                                      </p:cBhvr>
                                      <p:tavLst>
                                        <p:tav tm="0">
                                          <p:val>
                                            <p:strVal val="#ppt_x"/>
                                          </p:val>
                                        </p:tav>
                                        <p:tav tm="100000">
                                          <p:val>
                                            <p:strVal val="#ppt_x"/>
                                          </p:val>
                                        </p:tav>
                                      </p:tavLst>
                                    </p:anim>
                                    <p:anim calcmode="lin" valueType="num">
                                      <p:cBhvr>
                                        <p:cTn id="42" dur="1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1022326"/>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5010016" y="1269232"/>
            <a:ext cx="1899174" cy="1425958"/>
          </a:xfrm>
          <a:prstGeom prst="rect">
            <a:avLst/>
          </a:prstGeom>
        </p:spPr>
      </p:pic>
      <p:sp>
        <p:nvSpPr>
          <p:cNvPr id="8" name="矩形: 圆角 23"/>
          <p:cNvSpPr/>
          <p:nvPr/>
        </p:nvSpPr>
        <p:spPr>
          <a:xfrm>
            <a:off x="4613643" y="2908098"/>
            <a:ext cx="2953253" cy="40523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4" name="文本框 8"/>
          <p:cNvSpPr txBox="1"/>
          <p:nvPr/>
        </p:nvSpPr>
        <p:spPr>
          <a:xfrm>
            <a:off x="4699322" y="2833742"/>
            <a:ext cx="2953253" cy="553949"/>
          </a:xfrm>
          <a:prstGeom prst="rect">
            <a:avLst/>
          </a:prstGeom>
          <a:noFill/>
        </p:spPr>
        <p:txBody>
          <a:bodyPr wrap="square" lIns="121873" tIns="60936" rIns="121873" bIns="60936">
            <a:spAutoFit/>
          </a:bodyPr>
          <a:lstStyle>
            <a:defPPr>
              <a:defRPr lang="zh-CN"/>
            </a:defPPr>
            <a:lvl1pPr algn="ctr" fontAlgn="auto">
              <a:spcBef>
                <a:spcPts val="0"/>
              </a:spcBef>
              <a:spcAft>
                <a:spcPts val="0"/>
              </a:spcAft>
              <a:buFontTx/>
              <a:buNone/>
              <a:defRPr sz="3200" kern="0" spc="600">
                <a:solidFill>
                  <a:srgbClr val="C00000"/>
                </a:solidFill>
                <a:latin typeface="苏新诗毛糙体简" panose="040B0509000000000000" pitchFamily="81" charset="-122"/>
                <a:ea typeface="苏新诗毛糙体简" panose="040B0509000000000000" pitchFamily="81" charset="-122"/>
              </a:defRPr>
            </a:lvl1pPr>
          </a:lstStyle>
          <a:p>
            <a:r>
              <a:rPr lang="zh-CN" altLang="en-US" sz="280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rPr>
              <a:t>第一部分</a:t>
            </a:r>
            <a:endParaRPr lang="zh-CN" altLang="en-US" sz="2800" dirty="0">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TextBox 124"/>
          <p:cNvSpPr txBox="1"/>
          <p:nvPr/>
        </p:nvSpPr>
        <p:spPr bwMode="auto">
          <a:xfrm>
            <a:off x="1606550" y="3503000"/>
            <a:ext cx="9338664" cy="769441"/>
          </a:xfrm>
          <a:prstGeom prst="rect">
            <a:avLst/>
          </a:prstGeom>
          <a:noFill/>
        </p:spPr>
        <p:txBody>
          <a:bodyPr wrap="square">
            <a:spAutoFit/>
          </a:bodyPr>
          <a:lstStyle/>
          <a:p>
            <a:pPr algn="ctr"/>
            <a:r>
              <a:rPr lang="zh-CN" altLang="en-US" sz="44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sz="44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9" name="组合 8"/>
          <p:cNvGrpSpPr/>
          <p:nvPr/>
        </p:nvGrpSpPr>
        <p:grpSpPr>
          <a:xfrm>
            <a:off x="355744" y="169831"/>
            <a:ext cx="4654272" cy="1200326"/>
            <a:chOff x="418837" y="-53353"/>
            <a:chExt cx="4654272" cy="1200326"/>
          </a:xfrm>
        </p:grpSpPr>
        <p:sp>
          <p:nvSpPr>
            <p:cNvPr id="10" name="文本框 1"/>
            <p:cNvSpPr txBox="1">
              <a:spLocks noChangeArrowheads="1"/>
            </p:cNvSpPr>
            <p:nvPr/>
          </p:nvSpPr>
          <p:spPr bwMode="auto">
            <a:xfrm>
              <a:off x="744595" y="408311"/>
              <a:ext cx="4328514" cy="7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9" rIns="91432"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defRPr/>
              </a:pPr>
              <a:r>
                <a:rPr lang="zh-CN" altLang="en-US"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rPr>
                <a:t>中华人民共和国</a:t>
              </a:r>
              <a:endPar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a:p>
              <a:pPr>
                <a:spcBef>
                  <a:spcPct val="0"/>
                </a:spcBef>
                <a:buNone/>
                <a:defRPr/>
              </a:pPr>
              <a:r>
                <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rPr>
                <a:t>The People's Republic of China</a:t>
              </a:r>
              <a:endParaRPr lang="en-US" altLang="zh-CN"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a:p>
              <a:pPr>
                <a:spcBef>
                  <a:spcPct val="0"/>
                </a:spcBef>
                <a:buNone/>
                <a:defRPr/>
              </a:pPr>
              <a:endParaRPr lang="zh-CN" altLang="en-US" sz="1400" dirty="0">
                <a:solidFill>
                  <a:srgbClr val="C00000"/>
                </a:solidFill>
                <a:latin typeface="思源黑体" panose="020B0500000000000000" pitchFamily="34" charset="-122"/>
                <a:ea typeface="思源黑体" panose="020B0500000000000000" pitchFamily="34" charset="-122"/>
                <a:cs typeface="Tahoma" panose="020B0604030504040204" pitchFamily="34" charset="0"/>
                <a:sym typeface="思源黑体" panose="020B0500000000000000" pitchFamily="34" charset="-122"/>
              </a:endParaRPr>
            </a:p>
          </p:txBody>
        </p:sp>
        <p:pic>
          <p:nvPicPr>
            <p:cNvPr id="11" name="图片"/>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8837" y="-53353"/>
              <a:ext cx="651515" cy="9233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47"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anim calcmode="lin" valueType="num">
                                      <p:cBhvr>
                                        <p:cTn id="17" dur="2000" fill="hold"/>
                                        <p:tgtEl>
                                          <p:spTgt spid="4"/>
                                        </p:tgtEl>
                                        <p:attrNameLst>
                                          <p:attrName>ppt_x</p:attrName>
                                        </p:attrNameLst>
                                      </p:cBhvr>
                                      <p:tavLst>
                                        <p:tav tm="0">
                                          <p:val>
                                            <p:strVal val="#ppt_x"/>
                                          </p:val>
                                        </p:tav>
                                        <p:tav tm="100000">
                                          <p:val>
                                            <p:strVal val="#ppt_x"/>
                                          </p:val>
                                        </p:tav>
                                      </p:tavLst>
                                    </p:anim>
                                    <p:anim calcmode="lin" valueType="num">
                                      <p:cBhvr>
                                        <p:cTn id="18" dur="2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0-#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1308100" y="1535123"/>
            <a:ext cx="9595142" cy="4393320"/>
          </a:xfrm>
          <a:prstGeom prst="rect">
            <a:avLst/>
          </a:prstGeom>
          <a:effectLst>
            <a:outerShdw blurRad="50800" dist="38100" algn="l" rotWithShape="0">
              <a:prstClr val="black">
                <a:alpha val="40000"/>
              </a:prstClr>
            </a:outerShdw>
          </a:effectLst>
        </p:spPr>
      </p:pic>
      <p:sp>
        <p:nvSpPr>
          <p:cNvPr id="9" name="文本框 8"/>
          <p:cNvSpPr txBox="1"/>
          <p:nvPr/>
        </p:nvSpPr>
        <p:spPr>
          <a:xfrm>
            <a:off x="4458001" y="2780770"/>
            <a:ext cx="5170646" cy="1902026"/>
          </a:xfrm>
          <a:prstGeom prst="rect">
            <a:avLst/>
          </a:prstGeom>
          <a:noFill/>
        </p:spPr>
        <p:txBody>
          <a:bodyPr vert="eaVert" wrap="square" rtlCol="0" anchor="ctr">
            <a:spAutoFit/>
          </a:bodyPr>
          <a:lstStyle/>
          <a:p>
            <a:pPr>
              <a:lnSpc>
                <a:spcPct val="150000"/>
              </a:lnSpc>
            </a:pPr>
            <a:r>
              <a:rPr lang="zh-CN" altLang="en-US" sz="2400" spc="300" dirty="0">
                <a:latin typeface="思源黑体" panose="020B0500000000000000" pitchFamily="34" charset="-122"/>
                <a:ea typeface="思源黑体" panose="020B0500000000000000" pitchFamily="34" charset="-122"/>
                <a:cs typeface="+mn-ea"/>
                <a:sym typeface="思源黑体" panose="020B0500000000000000" pitchFamily="34" charset="-122"/>
              </a:rPr>
              <a:t>古人讲：“人无德不立，官无德不为。”做官必须先学会做人，为官必须先修身，身正才能官正。 </a:t>
            </a:r>
            <a:endParaRPr lang="zh-CN" altLang="en-US" sz="2400" spc="3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22448" y="1128378"/>
            <a:ext cx="1740915" cy="65202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1500"/>
                                        <p:tgtEl>
                                          <p:spTgt spid="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pic>
        <p:nvPicPr>
          <p:cNvPr id="3" name="Aitds2"/>
          <p:cNvPicPr>
            <a:picLocks noChangeAspect="1"/>
          </p:cNvPicPr>
          <p:nvPr/>
        </p:nvPicPr>
        <p:blipFill rotWithShape="1">
          <a:blip r:embed="rId1">
            <a:extLst>
              <a:ext uri="{28A0092B-C50C-407E-A947-70E740481C1C}">
                <a14:useLocalDpi xmlns:a14="http://schemas.microsoft.com/office/drawing/2010/main" val="0"/>
              </a:ext>
            </a:extLst>
          </a:blip>
          <a:srcRect t="-7318" b="-7318"/>
          <a:stretch>
            <a:fillRect/>
          </a:stretch>
        </p:blipFill>
        <p:spPr>
          <a:xfrm>
            <a:off x="8801213" y="398303"/>
            <a:ext cx="3613964" cy="7097290"/>
          </a:xfrm>
          <a:custGeom>
            <a:avLst/>
            <a:gdLst>
              <a:gd name="connsiteX0" fmla="*/ 174290 w 7052372"/>
              <a:gd name="connsiteY0" fmla="*/ 2799461 h 2799461"/>
              <a:gd name="connsiteX1" fmla="*/ 0 w 7052372"/>
              <a:gd name="connsiteY1" fmla="*/ 523685 h 2799461"/>
              <a:gd name="connsiteX2" fmla="*/ 6837976 w 7052372"/>
              <a:gd name="connsiteY2" fmla="*/ 0 h 2799461"/>
              <a:gd name="connsiteX3" fmla="*/ 7052372 w 7052372"/>
              <a:gd name="connsiteY3" fmla="*/ 2799461 h 2799461"/>
            </a:gdLst>
            <a:ahLst/>
            <a:cxnLst>
              <a:cxn ang="0">
                <a:pos x="connsiteX0" y="connsiteY0"/>
              </a:cxn>
              <a:cxn ang="0">
                <a:pos x="connsiteX1" y="connsiteY1"/>
              </a:cxn>
              <a:cxn ang="0">
                <a:pos x="connsiteX2" y="connsiteY2"/>
              </a:cxn>
              <a:cxn ang="0">
                <a:pos x="connsiteX3" y="connsiteY3"/>
              </a:cxn>
            </a:cxnLst>
            <a:rect l="l" t="t" r="r" b="b"/>
            <a:pathLst>
              <a:path w="7052372" h="2799461">
                <a:moveTo>
                  <a:pt x="174290" y="2799461"/>
                </a:moveTo>
                <a:lnTo>
                  <a:pt x="0" y="523685"/>
                </a:lnTo>
                <a:lnTo>
                  <a:pt x="6837976" y="0"/>
                </a:lnTo>
                <a:lnTo>
                  <a:pt x="7052372" y="2799461"/>
                </a:lnTo>
                <a:close/>
              </a:path>
            </a:pathLst>
          </a:custGeom>
        </p:spPr>
      </p:pic>
      <p:sp>
        <p:nvSpPr>
          <p:cNvPr id="16" name="标题 1"/>
          <p:cNvSpPr txBox="1"/>
          <p:nvPr/>
        </p:nvSpPr>
        <p:spPr>
          <a:xfrm>
            <a:off x="699855" y="2338642"/>
            <a:ext cx="6452483" cy="325094"/>
          </a:xfrm>
          <a:prstGeom prst="rect">
            <a:avLst/>
          </a:prstGeom>
        </p:spPr>
        <p:txBody>
          <a:bodyPr>
            <a:noAutofit/>
          </a:bodyPr>
          <a:lstStyle>
            <a:lvl1pPr algn="l" defTabSz="1219200" rtl="0" eaLnBrk="1" latinLnBrk="0" hangingPunct="1">
              <a:spcBef>
                <a:spcPct val="0"/>
              </a:spcBef>
              <a:buNone/>
              <a:defRPr sz="2000" b="1" kern="1200">
                <a:blipFill dpi="0" rotWithShape="1">
                  <a:blip r:embed="rId2">
                    <a:extLst>
                      <a:ext uri="{28A0092B-C50C-407E-A947-70E740481C1C}">
                        <a14:useLocalDpi xmlns:a14="http://schemas.microsoft.com/office/drawing/2010/main" val="0"/>
                      </a:ext>
                    </a:extLst>
                  </a:blip>
                  <a:srcRect/>
                  <a:stretch>
                    <a:fillRect/>
                  </a:stretch>
                </a:blipFill>
                <a:effectLst>
                  <a:glow rad="101600">
                    <a:schemeClr val="bg1">
                      <a:alpha val="60000"/>
                    </a:schemeClr>
                  </a:glow>
                </a:effectLst>
                <a:latin typeface="微软雅黑" panose="020B0503020204020204" charset="-122"/>
                <a:ea typeface="微软雅黑" panose="020B0503020204020204" charset="-122"/>
                <a:cs typeface="+mj-cs"/>
              </a:defRPr>
            </a:lvl1pPr>
          </a:lstStyle>
          <a:p>
            <a:pPr lvl="0">
              <a:defRPr/>
            </a:pPr>
            <a:r>
              <a:rPr lang="zh-CN" altLang="en-US" sz="4400" b="0" dirty="0">
                <a:solidFill>
                  <a:srgbClr val="D60000"/>
                </a:solidFill>
                <a:effectLst>
                  <a:glow rad="101600">
                    <a:prstClr val="white">
                      <a:alpha val="60000"/>
                    </a:prstClr>
                  </a:glow>
                </a:effectLst>
                <a:latin typeface="思源黑体" panose="020B0500000000000000" pitchFamily="34" charset="-122"/>
                <a:ea typeface="思源黑体" panose="020B0500000000000000" pitchFamily="34" charset="-122"/>
                <a:cs typeface="+mn-ea"/>
                <a:sym typeface="思源黑体" panose="020B0500000000000000" pitchFamily="34" charset="-122"/>
              </a:rPr>
              <a:t>百行德为首德为官之魂</a:t>
            </a:r>
            <a:endParaRPr kumimoji="0" lang="zh-CN" altLang="en-US" sz="4400" b="0" i="0" u="none" strike="noStrike" kern="1200" cap="none" spc="0" normalizeH="0" baseline="0" noProof="0" dirty="0">
              <a:ln>
                <a:noFill/>
              </a:ln>
              <a:solidFill>
                <a:srgbClr val="D60000"/>
              </a:solidFill>
              <a:effectLst>
                <a:glow rad="101600">
                  <a:prstClr val="white">
                    <a:alpha val="60000"/>
                  </a:prstClr>
                </a:glow>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8" name="矩形 37"/>
          <p:cNvSpPr/>
          <p:nvPr/>
        </p:nvSpPr>
        <p:spPr>
          <a:xfrm>
            <a:off x="841578" y="3289583"/>
            <a:ext cx="8756620" cy="1272143"/>
          </a:xfrm>
          <a:prstGeom prst="rect">
            <a:avLst/>
          </a:prstGeom>
        </p:spPr>
        <p:txBody>
          <a:bodyPr wrap="square">
            <a:spAutoFit/>
          </a:bodyPr>
          <a:lstStyle/>
          <a:p>
            <a:pPr>
              <a:lnSpc>
                <a:spcPts val="2300"/>
              </a:lnSpc>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做人要讲人品，为官要讲官德。所谓官德，就是领导干部的政治素质、道德品行、思想作风，是为官者从政德行的综合反映。德与才是领导干部素质不可或缺的两个方面，与才相比，德是前提，决定着才发挥作用的方向，德能励志 养性，德能济事利己，德能润才启智，德能律己化人。很多干部出问题主要不是出在才 上，而是出在德上；</a:t>
            </a:r>
            <a:endParaRPr lang="en-US" altLang="zh-CN" sz="12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9" name="矩形 38"/>
          <p:cNvSpPr/>
          <p:nvPr/>
        </p:nvSpPr>
        <p:spPr>
          <a:xfrm>
            <a:off x="688609" y="3108491"/>
            <a:ext cx="8916279" cy="1498445"/>
          </a:xfrm>
          <a:prstGeom prst="rect">
            <a:avLst/>
          </a:prstGeom>
          <a:noFill/>
          <a:ln w="63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43" name="直接连接符 42"/>
          <p:cNvCxnSpPr/>
          <p:nvPr/>
        </p:nvCxnSpPr>
        <p:spPr>
          <a:xfrm>
            <a:off x="701673" y="4758678"/>
            <a:ext cx="0" cy="7755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699855" y="4682807"/>
            <a:ext cx="3230479" cy="173986"/>
            <a:chOff x="2977032" y="4682325"/>
            <a:chExt cx="3230479" cy="173986"/>
          </a:xfrm>
        </p:grpSpPr>
        <p:cxnSp>
          <p:nvCxnSpPr>
            <p:cNvPr id="45" name="直接连接符 44"/>
            <p:cNvCxnSpPr/>
            <p:nvPr/>
          </p:nvCxnSpPr>
          <p:spPr>
            <a:xfrm>
              <a:off x="2977032" y="4758196"/>
              <a:ext cx="309864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圆: 空心 21"/>
            <p:cNvSpPr/>
            <p:nvPr/>
          </p:nvSpPr>
          <p:spPr>
            <a:xfrm>
              <a:off x="6033525" y="4682325"/>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cxnSp>
        <p:nvCxnSpPr>
          <p:cNvPr id="47" name="直接连接符 46"/>
          <p:cNvCxnSpPr/>
          <p:nvPr/>
        </p:nvCxnSpPr>
        <p:spPr>
          <a:xfrm>
            <a:off x="9315286" y="4843759"/>
            <a:ext cx="0" cy="129683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664256" y="6128969"/>
            <a:ext cx="46510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Rectangle 2"/>
          <p:cNvSpPr/>
          <p:nvPr/>
        </p:nvSpPr>
        <p:spPr>
          <a:xfrm>
            <a:off x="850727" y="4932664"/>
            <a:ext cx="8101151" cy="1233992"/>
          </a:xfrm>
          <a:prstGeom prst="rect">
            <a:avLst/>
          </a:prstGeom>
        </p:spPr>
        <p:txBody>
          <a:bodyPr wrap="square">
            <a:spAutoFit/>
          </a:bodyPr>
          <a:lstStyle/>
          <a:p>
            <a:pPr lvl="0">
              <a:lnSpc>
                <a:spcPts val="3100"/>
              </a:lnSpc>
              <a:defRPr/>
            </a:pPr>
            <a:r>
              <a:rPr lang="zh-CN" altLang="en-US" sz="20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主要不是能力不足，而是官德缺失。所以，</a:t>
            </a:r>
            <a:endParaRPr lang="en-US" altLang="zh-CN" sz="2000" b="1"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a:lnSpc>
                <a:spcPts val="3100"/>
              </a:lnSpc>
              <a:defRPr/>
            </a:pPr>
            <a:r>
              <a:rPr lang="zh-CN" altLang="en-US" sz="16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要不断加强党员干部的官德修养，自觉增强党 员意识，是每个党员干部特别是领导干部的基本要求。 </a:t>
            </a:r>
            <a:endParaRPr kumimoji="0" lang="zh-CN" altLang="en-US" sz="1600" b="0" i="0" u="none" strike="noStrike" kern="1200" cap="none" spc="0" normalizeH="0" baseline="0" noProof="0" dirty="0">
              <a:ln>
                <a:noFill/>
              </a:ln>
              <a:solidFill>
                <a:srgbClr val="E7E6E6">
                  <a:lumMod val="25000"/>
                </a:srgbClr>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20" name="圆角矩形 18"/>
          <p:cNvSpPr/>
          <p:nvPr/>
        </p:nvSpPr>
        <p:spPr>
          <a:xfrm>
            <a:off x="1623835" y="1404278"/>
            <a:ext cx="7495099" cy="567590"/>
          </a:xfrm>
          <a:prstGeom prst="roundRect">
            <a:avLst>
              <a:gd name="adj" fmla="val 50000"/>
            </a:avLst>
          </a:prstGeom>
          <a:solidFill>
            <a:schemeClr val="bg1"/>
          </a:solidFill>
          <a:ln>
            <a:solidFill>
              <a:schemeClr val="accent1"/>
            </a:solidFill>
          </a:ln>
        </p:spPr>
        <p:txBody>
          <a:bodyPr wrap="square">
            <a:spAutoFit/>
          </a:bodyPr>
          <a:lstStyle/>
          <a:p>
            <a:pPr lvl="0" algn="ctr">
              <a:lnSpc>
                <a:spcPts val="2600"/>
              </a:lnSpc>
              <a:defRPr/>
            </a:pPr>
            <a:r>
              <a:rPr lang="zh-CN" altLang="en-US" sz="2000" b="1" dirty="0">
                <a:solidFill>
                  <a:srgbClr val="D60000"/>
                </a:solidFill>
                <a:latin typeface="思源黑体" panose="020B0500000000000000" pitchFamily="34" charset="-122"/>
                <a:ea typeface="思源黑体" panose="020B0500000000000000" pitchFamily="34" charset="-122"/>
                <a:cs typeface="+mn-ea"/>
                <a:sym typeface="思源黑体" panose="020B0500000000000000" pitchFamily="34" charset="-122"/>
              </a:rPr>
              <a:t>（一）深刻认识加强领导干部官德修养的重要意义</a:t>
            </a:r>
            <a:endParaRPr lang="zh-CN" altLang="en-US" sz="2000" b="1" dirty="0">
              <a:solidFill>
                <a:srgbClr val="D6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21" name="组合 120"/>
          <p:cNvGrpSpPr/>
          <p:nvPr/>
        </p:nvGrpSpPr>
        <p:grpSpPr>
          <a:xfrm>
            <a:off x="664843" y="1335314"/>
            <a:ext cx="714014" cy="646190"/>
            <a:chOff x="4447646" y="1939466"/>
            <a:chExt cx="492394" cy="492394"/>
          </a:xfrm>
        </p:grpSpPr>
        <p:sp>
          <p:nvSpPr>
            <p:cNvPr id="122" name="椭圆 121"/>
            <p:cNvSpPr/>
            <p:nvPr/>
          </p:nvSpPr>
          <p:spPr>
            <a:xfrm>
              <a:off x="4447646" y="1939466"/>
              <a:ext cx="492394" cy="492394"/>
            </a:xfrm>
            <a:prstGeom prst="ellipse">
              <a:avLst/>
            </a:prstGeom>
            <a:solidFill>
              <a:schemeClr val="accent1"/>
            </a:solidFill>
            <a:ln w="190500" cap="flat" cmpd="sng" algn="ctr">
              <a:solidFill>
                <a:schemeClr val="accent2">
                  <a:lumMod val="75000"/>
                  <a:alpha val="30000"/>
                </a:schemeClr>
              </a:solid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kern="0" dirty="0">
                  <a:solidFill>
                    <a:prstClr val="white"/>
                  </a:solidFill>
                  <a:latin typeface="思源黑体" panose="020B0500000000000000" pitchFamily="34" charset="-122"/>
                  <a:ea typeface="思源黑体" panose="020B0500000000000000" pitchFamily="34" charset="-122"/>
                  <a:cs typeface="+mn-ea"/>
                  <a:sym typeface="思源黑体" panose="020B0500000000000000" pitchFamily="34" charset="-122"/>
                </a:rPr>
                <a:t> </a:t>
              </a:r>
              <a:endParaRPr kumimoji="0" lang="zh-CN" altLang="en-US" sz="2800" b="1"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123" name="图片 1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94223" y="2067545"/>
              <a:ext cx="199238" cy="22655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 calcmode="lin" valueType="num">
                                      <p:cBhvr>
                                        <p:cTn id="9" dur="500" fill="hold"/>
                                        <p:tgtEl>
                                          <p:spTgt spid="121"/>
                                        </p:tgtEl>
                                        <p:attrNameLst>
                                          <p:attrName>style.rotation</p:attrName>
                                        </p:attrNameLst>
                                      </p:cBhvr>
                                      <p:tavLst>
                                        <p:tav tm="0">
                                          <p:val>
                                            <p:fltVal val="360"/>
                                          </p:val>
                                        </p:tav>
                                        <p:tav tm="100000">
                                          <p:val>
                                            <p:fltVal val="0"/>
                                          </p:val>
                                        </p:tav>
                                      </p:tavLst>
                                    </p:anim>
                                    <p:animEffect transition="in" filter="fade">
                                      <p:cBhvr>
                                        <p:cTn id="10" dur="500"/>
                                        <p:tgtEl>
                                          <p:spTgt spid="121"/>
                                        </p:tgtEl>
                                      </p:cBhvr>
                                    </p:animEffect>
                                  </p:childTnLst>
                                </p:cTn>
                              </p:par>
                            </p:childTnLst>
                          </p:cTn>
                        </p:par>
                        <p:par>
                          <p:cTn id="11" fill="hold">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120"/>
                                        </p:tgtEl>
                                        <p:attrNameLst>
                                          <p:attrName>style.visibility</p:attrName>
                                        </p:attrNameLst>
                                      </p:cBhvr>
                                      <p:to>
                                        <p:strVal val="visible"/>
                                      </p:to>
                                    </p:set>
                                    <p:anim calcmode="lin" valueType="num">
                                      <p:cBhvr additive="base">
                                        <p:cTn id="14" dur="500" fill="hold"/>
                                        <p:tgtEl>
                                          <p:spTgt spid="120"/>
                                        </p:tgtEl>
                                        <p:attrNameLst>
                                          <p:attrName>ppt_x</p:attrName>
                                        </p:attrNameLst>
                                      </p:cBhvr>
                                      <p:tavLst>
                                        <p:tav tm="0">
                                          <p:val>
                                            <p:strVal val="1+#ppt_w/2"/>
                                          </p:val>
                                        </p:tav>
                                        <p:tav tm="100000">
                                          <p:val>
                                            <p:strVal val="#ppt_x"/>
                                          </p:val>
                                        </p:tav>
                                      </p:tavLst>
                                    </p:anim>
                                    <p:anim calcmode="lin" valueType="num">
                                      <p:cBhvr additive="base">
                                        <p:cTn id="15" dur="500" fill="hold"/>
                                        <p:tgtEl>
                                          <p:spTgt spid="12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1000"/>
                                        <p:tgtEl>
                                          <p:spTgt spid="3"/>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0-#ppt_w/2"/>
                                          </p:val>
                                        </p:tav>
                                        <p:tav tm="100000">
                                          <p:val>
                                            <p:strVal val="#ppt_x"/>
                                          </p:val>
                                        </p:tav>
                                      </p:tavLst>
                                    </p:anim>
                                    <p:anim calcmode="lin" valueType="num">
                                      <p:cBhvr additive="base">
                                        <p:cTn id="28" dur="500" fill="hold"/>
                                        <p:tgtEl>
                                          <p:spTgt spid="39"/>
                                        </p:tgtEl>
                                        <p:attrNameLst>
                                          <p:attrName>ppt_y</p:attrName>
                                        </p:attrNameLst>
                                      </p:cBhvr>
                                      <p:tavLst>
                                        <p:tav tm="0">
                                          <p:val>
                                            <p:strVal val="#ppt_y"/>
                                          </p:val>
                                        </p:tav>
                                        <p:tav tm="100000">
                                          <p:val>
                                            <p:strVal val="#ppt_y"/>
                                          </p:val>
                                        </p:tav>
                                      </p:tavLst>
                                    </p:anim>
                                  </p:childTnLst>
                                </p:cTn>
                              </p:par>
                              <p:par>
                                <p:cTn id="29" presetID="22" presetClass="entr" presetSubtype="2"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right)">
                                      <p:cBhvr>
                                        <p:cTn id="31" dur="500"/>
                                        <p:tgtEl>
                                          <p:spTgt spid="38"/>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down)">
                                      <p:cBhvr>
                                        <p:cTn id="35" dur="500"/>
                                        <p:tgtEl>
                                          <p:spTgt spid="43"/>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par>
                                <p:cTn id="40" presetID="22" presetClass="entr" presetSubtype="1"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up)">
                                      <p:cBhvr>
                                        <p:cTn id="42" dur="500"/>
                                        <p:tgtEl>
                                          <p:spTgt spid="47"/>
                                        </p:tgtEl>
                                      </p:cBhvr>
                                    </p:animEffect>
                                  </p:childTnLst>
                                </p:cTn>
                              </p:par>
                              <p:par>
                                <p:cTn id="43" presetID="22" presetClass="entr" presetSubtype="8"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500"/>
                                        <p:tgtEl>
                                          <p:spTgt spid="48"/>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left)">
                                      <p:cBhvr>
                                        <p:cTn id="4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8" grpId="0"/>
      <p:bldP spid="39" grpId="0" animBg="1"/>
      <p:bldP spid="49" grpId="0"/>
      <p:bldP spid="1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4" name="组合 33"/>
          <p:cNvGrpSpPr/>
          <p:nvPr/>
        </p:nvGrpSpPr>
        <p:grpSpPr>
          <a:xfrm>
            <a:off x="740229" y="1367533"/>
            <a:ext cx="669258" cy="649951"/>
            <a:chOff x="1296847" y="1736871"/>
            <a:chExt cx="404813" cy="410208"/>
          </a:xfrm>
        </p:grpSpPr>
        <p:sp>
          <p:nvSpPr>
            <p:cNvPr id="35" name="Oval 8"/>
            <p:cNvSpPr>
              <a:spLocks noChangeArrowheads="1"/>
            </p:cNvSpPr>
            <p:nvPr/>
          </p:nvSpPr>
          <p:spPr bwMode="auto">
            <a:xfrm>
              <a:off x="1296847" y="1742267"/>
              <a:ext cx="404813" cy="404812"/>
            </a:xfrm>
            <a:prstGeom prst="ellipse">
              <a:avLst/>
            </a:prstGeom>
            <a:solidFill>
              <a:srgbClr val="C00000"/>
            </a:solidFill>
            <a:ln w="28575">
              <a:solidFill>
                <a:srgbClr val="FFFFFF"/>
              </a:solidFill>
              <a:round/>
            </a:ln>
          </p:spPr>
          <p:txBody>
            <a:bodyPr anchor="ctr"/>
            <a:lstStyle/>
            <a:p>
              <a:pPr algn="ctr" fontAlgn="base">
                <a:spcBef>
                  <a:spcPct val="0"/>
                </a:spcBef>
                <a:spcAft>
                  <a:spcPct val="0"/>
                </a:spcAft>
                <a:buFont typeface="Arial" panose="020B0604020202020204" pitchFamily="34" charset="0"/>
                <a:buNone/>
                <a:defRPr/>
              </a:pPr>
              <a:r>
                <a:rPr lang="en-US" altLang="zh-CN"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 </a:t>
              </a:r>
              <a:endParaRPr lang="zh-CN" altLang="en-US"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6" name="TextBox 7"/>
            <p:cNvSpPr txBox="1">
              <a:spLocks noChangeArrowheads="1"/>
            </p:cNvSpPr>
            <p:nvPr/>
          </p:nvSpPr>
          <p:spPr bwMode="auto">
            <a:xfrm>
              <a:off x="1299418" y="1736871"/>
              <a:ext cx="399671" cy="36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defRPr/>
              </a:pPr>
              <a:r>
                <a:rPr lang="en-US" altLang="zh-CN"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01</a:t>
              </a:r>
              <a:endParaRPr lang="zh-CN" altLang="en-US"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37" name="组合 36"/>
          <p:cNvGrpSpPr/>
          <p:nvPr/>
        </p:nvGrpSpPr>
        <p:grpSpPr>
          <a:xfrm>
            <a:off x="1415061" y="1609111"/>
            <a:ext cx="765259" cy="192723"/>
            <a:chOff x="9324483" y="1627289"/>
            <a:chExt cx="765259" cy="192723"/>
          </a:xfrm>
        </p:grpSpPr>
        <p:sp>
          <p:nvSpPr>
            <p:cNvPr id="38" name="Oval 25"/>
            <p:cNvSpPr/>
            <p:nvPr/>
          </p:nvSpPr>
          <p:spPr>
            <a:xfrm>
              <a:off x="9897019" y="1627289"/>
              <a:ext cx="192723" cy="192723"/>
            </a:xfrm>
            <a:prstGeom prst="ellipse">
              <a:avLst/>
            </a:prstGeom>
            <a:solidFill>
              <a:srgbClr val="FFFFFF">
                <a:lumMod val="95000"/>
              </a:srgbClr>
            </a:solid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39" name="Straight Connector 24"/>
            <p:cNvCxnSpPr/>
            <p:nvPr/>
          </p:nvCxnSpPr>
          <p:spPr>
            <a:xfrm>
              <a:off x="9324483" y="1724590"/>
              <a:ext cx="566962" cy="0"/>
            </a:xfrm>
            <a:prstGeom prst="line">
              <a:avLst/>
            </a:prstGeom>
            <a:noFill/>
            <a:ln w="19050" cap="flat" cmpd="sng" algn="ctr">
              <a:solidFill>
                <a:srgbClr val="C00000"/>
              </a:solidFill>
              <a:prstDash val="sysDot"/>
              <a:miter lim="800000"/>
            </a:ln>
            <a:effectLst/>
          </p:spPr>
        </p:cxnSp>
      </p:grpSp>
      <p:sp>
        <p:nvSpPr>
          <p:cNvPr id="40" name="圆角矩形 18"/>
          <p:cNvSpPr/>
          <p:nvPr/>
        </p:nvSpPr>
        <p:spPr>
          <a:xfrm>
            <a:off x="2301341" y="1402611"/>
            <a:ext cx="8242354" cy="567590"/>
          </a:xfrm>
          <a:prstGeom prst="roundRect">
            <a:avLst>
              <a:gd name="adj" fmla="val 50000"/>
            </a:avLst>
          </a:prstGeom>
          <a:noFill/>
          <a:ln>
            <a:solidFill>
              <a:schemeClr val="accent1"/>
            </a:solidFill>
          </a:ln>
        </p:spPr>
        <p:txBody>
          <a:bodyPr wrap="square">
            <a:spAutoFit/>
          </a:bodyPr>
          <a:lstStyle/>
          <a:p>
            <a:pPr lvl="0">
              <a:lnSpc>
                <a:spcPts val="2600"/>
              </a:lnSpc>
              <a:defRPr/>
            </a:pPr>
            <a:r>
              <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加强官德修养是提高党的执政能力、巩固党的执政地位的需要</a:t>
            </a:r>
            <a:endPar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41" name="矩形 83"/>
          <p:cNvSpPr>
            <a:spLocks noChangeArrowheads="1"/>
          </p:cNvSpPr>
          <p:nvPr/>
        </p:nvSpPr>
        <p:spPr bwMode="auto">
          <a:xfrm>
            <a:off x="740229" y="2173645"/>
            <a:ext cx="10798628" cy="4299728"/>
          </a:xfrm>
          <a:prstGeom prst="roundRect">
            <a:avLst>
              <a:gd name="adj" fmla="val 5783"/>
            </a:avLst>
          </a:prstGeom>
          <a:solidFill>
            <a:srgbClr val="F2F2F2">
              <a:alpha val="60000"/>
            </a:srgbClr>
          </a:solidFill>
          <a:ln w="9525">
            <a:solidFill>
              <a:schemeClr val="accent1"/>
            </a:solidFill>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49" name="组合 20"/>
          <p:cNvGrpSpPr/>
          <p:nvPr/>
        </p:nvGrpSpPr>
        <p:grpSpPr bwMode="auto">
          <a:xfrm>
            <a:off x="1294225" y="2303599"/>
            <a:ext cx="7528560" cy="502181"/>
            <a:chOff x="383197" y="1297982"/>
            <a:chExt cx="8765572" cy="547881"/>
          </a:xfrm>
        </p:grpSpPr>
        <p:sp>
          <p:nvSpPr>
            <p:cNvPr id="50" name="文本框 22"/>
            <p:cNvSpPr txBox="1">
              <a:spLocks noChangeArrowheads="1"/>
            </p:cNvSpPr>
            <p:nvPr/>
          </p:nvSpPr>
          <p:spPr bwMode="auto">
            <a:xfrm>
              <a:off x="472206" y="1297982"/>
              <a:ext cx="8676563"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从政重德</a:t>
              </a:r>
              <a:r>
                <a:rPr lang="en-US" altLang="zh-CN"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是我国古代政治文明的一大传统</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51" name="直接连接符 50"/>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52" name="矩形 51"/>
          <p:cNvSpPr/>
          <p:nvPr/>
        </p:nvSpPr>
        <p:spPr>
          <a:xfrm>
            <a:off x="1294225" y="2781754"/>
            <a:ext cx="9127031" cy="584775"/>
          </a:xfrm>
          <a:prstGeom prst="rect">
            <a:avLst/>
          </a:prstGeom>
        </p:spPr>
        <p:txBody>
          <a:bodyPr wrap="square">
            <a:spAutoFit/>
          </a:bodyPr>
          <a:lstStyle/>
          <a:p>
            <a:pPr lvl="0" defTabSz="1218565">
              <a:defRPr/>
            </a:pPr>
            <a:r>
              <a:rPr lang="zh-CN" altLang="en-US" sz="16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古人早就提出了“为政以德”的思想，并把修身正己作为齐家、 治国、平天下的前提，强调“其身正，不令而行；其身不正，虽令不从”。孔子认为：“为政以德，譬如北辰，居其所而众星共之。”</a:t>
            </a:r>
            <a:endParaRPr lang="zh-CN" altLang="en-US" sz="16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53" name="组合 20"/>
          <p:cNvGrpSpPr/>
          <p:nvPr/>
        </p:nvGrpSpPr>
        <p:grpSpPr bwMode="auto">
          <a:xfrm>
            <a:off x="1294225" y="3472457"/>
            <a:ext cx="7528560" cy="502181"/>
            <a:chOff x="383197" y="1297982"/>
            <a:chExt cx="8765572" cy="547881"/>
          </a:xfrm>
        </p:grpSpPr>
        <p:sp>
          <p:nvSpPr>
            <p:cNvPr id="54" name="文本框 22"/>
            <p:cNvSpPr txBox="1">
              <a:spLocks noChangeArrowheads="1"/>
            </p:cNvSpPr>
            <p:nvPr/>
          </p:nvSpPr>
          <p:spPr bwMode="auto">
            <a:xfrm>
              <a:off x="472206" y="1297982"/>
              <a:ext cx="8676563"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历史反复告诉我们</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55" name="直接连接符 54"/>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56" name="矩形 55"/>
          <p:cNvSpPr/>
          <p:nvPr/>
        </p:nvSpPr>
        <p:spPr>
          <a:xfrm>
            <a:off x="1409487" y="3972360"/>
            <a:ext cx="9867261" cy="2308324"/>
          </a:xfrm>
          <a:prstGeom prst="rect">
            <a:avLst/>
          </a:prstGeom>
        </p:spPr>
        <p:txBody>
          <a:bodyPr wrap="square">
            <a:spAutoFit/>
          </a:bodyPr>
          <a:lstStyle/>
          <a:p>
            <a:pPr marL="171450" lvl="0" indent="-171450" defTabSz="1218565">
              <a:buFont typeface="Arial" panose="020B0604020202020204" pitchFamily="34" charset="0"/>
              <a:buChar char="•"/>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官德建设始终与政权安乱紧密联系在一起，官德兴，政权安；</a:t>
            </a:r>
            <a:endPar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171450" lvl="0" indent="-171450" defTabSz="1218565">
              <a:buFont typeface="Arial" panose="020B0604020202020204" pitchFamily="34" charset="0"/>
              <a:buChar char="•"/>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官德衰，政权乱。我们党历来高度重视领导干部的思想道德建设，作为执政党，要提高执 政能力、巩固执政地位，就必须在治国理政的实践中不仅制定出正确的路线方针政策，而 且把全体人民的力量和智慧凝聚起来、发挥出来，从而不断推进社会主义现代化建设事业。</a:t>
            </a:r>
            <a:endPar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171450" lvl="0" indent="-171450" defTabSz="1218565">
              <a:buFont typeface="Arial" panose="020B0604020202020204" pitchFamily="34" charset="0"/>
              <a:buChar char="•"/>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而能不能把群众的力量和智慧凝聚起来，把方方面面的积极性调动起来，领导干部的 道德素质和人格魅力至关重要。</a:t>
            </a:r>
            <a:endPar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171450" lvl="0" indent="-171450" defTabSz="1218565">
              <a:buFont typeface="Arial" panose="020B0604020202020204" pitchFamily="34" charset="0"/>
              <a:buChar char="•"/>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各级领导干部只要具有高尚的官德，心系百姓、勤奋敬 业、清正廉洁，就必然会具有强大的人格魅力、产生无穷的鼓舞作用，把人民群众紧紧地 团结在党和政府的周围。</a:t>
            </a:r>
            <a:endPar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171450" lvl="0" indent="-171450" defTabSz="1218565">
              <a:buFont typeface="Arial" panose="020B0604020202020204" pitchFamily="34" charset="0"/>
              <a:buChar char="•"/>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这样，我们党的执政能力就会不断提高，执政地位就会不断巩固。 ”</a:t>
            </a:r>
            <a:endPar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360"/>
                                          </p:val>
                                        </p:tav>
                                        <p:tav tm="100000">
                                          <p:val>
                                            <p:fltVal val="0"/>
                                          </p:val>
                                        </p:tav>
                                      </p:tavLst>
                                    </p:anim>
                                    <p:animEffect transition="in" filter="fade">
                                      <p:cBhvr>
                                        <p:cTn id="10" dur="500"/>
                                        <p:tgtEl>
                                          <p:spTgt spid="3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1+#ppt_w/2"/>
                                          </p:val>
                                        </p:tav>
                                        <p:tav tm="100000">
                                          <p:val>
                                            <p:strVal val="#ppt_x"/>
                                          </p:val>
                                        </p:tav>
                                      </p:tavLst>
                                    </p:anim>
                                    <p:anim calcmode="lin" valueType="num">
                                      <p:cBhvr additive="base">
                                        <p:cTn id="19" dur="500" fill="hold"/>
                                        <p:tgtEl>
                                          <p:spTgt spid="40"/>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500"/>
                                        <p:tgtEl>
                                          <p:spTgt spid="41"/>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left)">
                                      <p:cBhvr>
                                        <p:cTn id="36" dur="500"/>
                                        <p:tgtEl>
                                          <p:spTgt spid="53"/>
                                        </p:tgtEl>
                                      </p:cBhvr>
                                    </p:animEffect>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52"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 name="组合 2"/>
          <p:cNvGrpSpPr/>
          <p:nvPr/>
        </p:nvGrpSpPr>
        <p:grpSpPr>
          <a:xfrm>
            <a:off x="740229" y="1367533"/>
            <a:ext cx="669258" cy="649951"/>
            <a:chOff x="1296847" y="1736871"/>
            <a:chExt cx="404813" cy="410208"/>
          </a:xfrm>
        </p:grpSpPr>
        <p:sp>
          <p:nvSpPr>
            <p:cNvPr id="4" name="Oval 8"/>
            <p:cNvSpPr>
              <a:spLocks noChangeArrowheads="1"/>
            </p:cNvSpPr>
            <p:nvPr/>
          </p:nvSpPr>
          <p:spPr bwMode="auto">
            <a:xfrm>
              <a:off x="1296847" y="1742267"/>
              <a:ext cx="404813" cy="404812"/>
            </a:xfrm>
            <a:prstGeom prst="ellipse">
              <a:avLst/>
            </a:prstGeom>
            <a:solidFill>
              <a:srgbClr val="C00000"/>
            </a:solidFill>
            <a:ln w="28575">
              <a:solidFill>
                <a:srgbClr val="FFFFFF"/>
              </a:solidFill>
              <a:round/>
            </a:ln>
          </p:spPr>
          <p:txBody>
            <a:bodyPr anchor="ctr"/>
            <a:lstStyle/>
            <a:p>
              <a:pPr algn="ctr" fontAlgn="base">
                <a:spcBef>
                  <a:spcPct val="0"/>
                </a:spcBef>
                <a:spcAft>
                  <a:spcPct val="0"/>
                </a:spcAft>
                <a:buFont typeface="Arial" panose="020B0604020202020204" pitchFamily="34" charset="0"/>
                <a:buNone/>
                <a:defRPr/>
              </a:pPr>
              <a:r>
                <a:rPr lang="en-US" altLang="zh-CN"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 </a:t>
              </a:r>
              <a:endParaRPr lang="zh-CN" altLang="en-US"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 name="TextBox 7"/>
            <p:cNvSpPr txBox="1">
              <a:spLocks noChangeArrowheads="1"/>
            </p:cNvSpPr>
            <p:nvPr/>
          </p:nvSpPr>
          <p:spPr bwMode="auto">
            <a:xfrm>
              <a:off x="1299417" y="1736871"/>
              <a:ext cx="399672" cy="36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defRPr/>
              </a:pPr>
              <a:r>
                <a:rPr lang="en-US" altLang="zh-CN"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02</a:t>
              </a:r>
              <a:endParaRPr lang="zh-CN" altLang="en-US"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6" name="组合 5"/>
          <p:cNvGrpSpPr/>
          <p:nvPr/>
        </p:nvGrpSpPr>
        <p:grpSpPr>
          <a:xfrm>
            <a:off x="1415061" y="1609111"/>
            <a:ext cx="765259" cy="192723"/>
            <a:chOff x="9324483" y="1627289"/>
            <a:chExt cx="765259" cy="192723"/>
          </a:xfrm>
        </p:grpSpPr>
        <p:sp>
          <p:nvSpPr>
            <p:cNvPr id="7" name="Oval 25"/>
            <p:cNvSpPr/>
            <p:nvPr/>
          </p:nvSpPr>
          <p:spPr>
            <a:xfrm>
              <a:off x="9897019" y="1627289"/>
              <a:ext cx="192723" cy="192723"/>
            </a:xfrm>
            <a:prstGeom prst="ellipse">
              <a:avLst/>
            </a:prstGeom>
            <a:solidFill>
              <a:srgbClr val="FFFFFF">
                <a:lumMod val="95000"/>
              </a:srgbClr>
            </a:solid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8" name="Straight Connector 24"/>
            <p:cNvCxnSpPr/>
            <p:nvPr/>
          </p:nvCxnSpPr>
          <p:spPr>
            <a:xfrm>
              <a:off x="9324483" y="1724590"/>
              <a:ext cx="566962" cy="0"/>
            </a:xfrm>
            <a:prstGeom prst="line">
              <a:avLst/>
            </a:prstGeom>
            <a:noFill/>
            <a:ln w="19050" cap="flat" cmpd="sng" algn="ctr">
              <a:solidFill>
                <a:srgbClr val="C00000"/>
              </a:solidFill>
              <a:prstDash val="sysDot"/>
              <a:miter lim="800000"/>
            </a:ln>
            <a:effectLst/>
          </p:spPr>
        </p:cxnSp>
      </p:grpSp>
      <p:sp>
        <p:nvSpPr>
          <p:cNvPr id="9" name="圆角矩形 18"/>
          <p:cNvSpPr/>
          <p:nvPr/>
        </p:nvSpPr>
        <p:spPr>
          <a:xfrm>
            <a:off x="2301341" y="1402611"/>
            <a:ext cx="8242354" cy="567590"/>
          </a:xfrm>
          <a:prstGeom prst="roundRect">
            <a:avLst>
              <a:gd name="adj" fmla="val 50000"/>
            </a:avLst>
          </a:prstGeom>
          <a:noFill/>
          <a:ln>
            <a:solidFill>
              <a:schemeClr val="accent1"/>
            </a:solidFill>
          </a:ln>
        </p:spPr>
        <p:txBody>
          <a:bodyPr wrap="square">
            <a:spAutoFit/>
          </a:bodyPr>
          <a:lstStyle/>
          <a:p>
            <a:pPr lvl="0">
              <a:lnSpc>
                <a:spcPts val="2600"/>
              </a:lnSpc>
              <a:defRPr/>
            </a:pPr>
            <a:r>
              <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加强官德修养是提升党和政府形象、引领社会风尚的需要</a:t>
            </a:r>
            <a:endPar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0" name="矩形 83"/>
          <p:cNvSpPr>
            <a:spLocks noChangeArrowheads="1"/>
          </p:cNvSpPr>
          <p:nvPr/>
        </p:nvSpPr>
        <p:spPr bwMode="auto">
          <a:xfrm>
            <a:off x="740229" y="2173645"/>
            <a:ext cx="10798628" cy="3844556"/>
          </a:xfrm>
          <a:prstGeom prst="roundRect">
            <a:avLst>
              <a:gd name="adj" fmla="val 5783"/>
            </a:avLst>
          </a:prstGeom>
          <a:solidFill>
            <a:srgbClr val="F2F2F2">
              <a:alpha val="60000"/>
            </a:srgbClr>
          </a:solidFill>
          <a:ln w="9525">
            <a:solidFill>
              <a:schemeClr val="accent1"/>
            </a:solidFill>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1" name="组合 20"/>
          <p:cNvGrpSpPr/>
          <p:nvPr/>
        </p:nvGrpSpPr>
        <p:grpSpPr bwMode="auto">
          <a:xfrm>
            <a:off x="1294225" y="2303599"/>
            <a:ext cx="7528560" cy="502181"/>
            <a:chOff x="383197" y="1297982"/>
            <a:chExt cx="8765572" cy="547881"/>
          </a:xfrm>
        </p:grpSpPr>
        <p:sp>
          <p:nvSpPr>
            <p:cNvPr id="12" name="文本框 22"/>
            <p:cNvSpPr txBox="1">
              <a:spLocks noChangeArrowheads="1"/>
            </p:cNvSpPr>
            <p:nvPr/>
          </p:nvSpPr>
          <p:spPr bwMode="auto">
            <a:xfrm>
              <a:off x="472206" y="1297982"/>
              <a:ext cx="8676563"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官者的道德水平如何</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13" name="直接连接符 12"/>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14" name="矩形 13"/>
          <p:cNvSpPr/>
          <p:nvPr/>
        </p:nvSpPr>
        <p:spPr>
          <a:xfrm>
            <a:off x="1294225" y="2781754"/>
            <a:ext cx="9127031" cy="584775"/>
          </a:xfrm>
          <a:prstGeom prst="rect">
            <a:avLst/>
          </a:prstGeom>
        </p:spPr>
        <p:txBody>
          <a:bodyPr wrap="square">
            <a:spAutoFit/>
          </a:bodyPr>
          <a:lstStyle/>
          <a:p>
            <a:pPr lvl="0" defTabSz="1218565">
              <a:defRPr/>
            </a:pPr>
            <a:r>
              <a:rPr lang="zh-CN" altLang="en-US" sz="16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在一定程度上反映着一个社会或地区的整体道德水平。俗话说，“上梁不正下梁歪，中梁不 正倒下来。”一个社会、一个地方风气正不正，领导干部就是风向标。。”</a:t>
            </a:r>
            <a:endParaRPr lang="zh-CN" altLang="en-US" sz="16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5" name="组合 20"/>
          <p:cNvGrpSpPr/>
          <p:nvPr/>
        </p:nvGrpSpPr>
        <p:grpSpPr bwMode="auto">
          <a:xfrm>
            <a:off x="1294225" y="3472457"/>
            <a:ext cx="7528560" cy="502181"/>
            <a:chOff x="383197" y="1297982"/>
            <a:chExt cx="8765572" cy="547881"/>
          </a:xfrm>
        </p:grpSpPr>
        <p:sp>
          <p:nvSpPr>
            <p:cNvPr id="16" name="文本框 22"/>
            <p:cNvSpPr txBox="1">
              <a:spLocks noChangeArrowheads="1"/>
            </p:cNvSpPr>
            <p:nvPr/>
          </p:nvSpPr>
          <p:spPr bwMode="auto">
            <a:xfrm>
              <a:off x="472206" y="1297982"/>
              <a:ext cx="8676563"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官德好坏事关党和政府的整体形象</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17" name="直接连接符 16"/>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18" name="矩形 17"/>
          <p:cNvSpPr/>
          <p:nvPr/>
        </p:nvSpPr>
        <p:spPr>
          <a:xfrm>
            <a:off x="1225643" y="3986876"/>
            <a:ext cx="9882627" cy="2031325"/>
          </a:xfrm>
          <a:prstGeom prst="rect">
            <a:avLst/>
          </a:prstGeom>
        </p:spPr>
        <p:txBody>
          <a:bodyPr wrap="square">
            <a:spAutoFit/>
          </a:bodyPr>
          <a:lstStyle/>
          <a:p>
            <a:pPr marL="171450" lvl="0" indent="-171450" defTabSz="1218565">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领导干部施政以德，正直清廉，忠于职守，多为人民做好事，党和政府在人民群众中的形象就会提升，公信力就会提高。应当说，当前大多数领导干部 的官德是好的，涌现出许多人民公仆和大批亲民爱民、清正廉洁的时代先锋。但也毋庸讳言，个别领导干部包括高级干部在道德修养上放松了要求、出现了问题：有的滥用权力、 以权谋私，有的欺上瞒下、报喜不报忧，有的贪图享乐、玩物丧志，有的官气熏天、横行 霸道，等等。</a:t>
            </a:r>
            <a:endParaRPr lang="en-US" altLang="zh-CN"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171450" lvl="0" indent="-171450" defTabSz="1218565">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这些现象的存在，严重损害党和政府的形象，引起了人民群众的强烈不满。 面对这一现实，加强领导干部作风建设和道德建设的一项紧迫任务就是加强官德修养，引 导各级领导干部培育高尚的道德情操、养成高尚的生活情趣、树立高尚的人生追求，坚持正确的政绩观、人生观、价值观，真正把党和人民赋予的权力用在为党分忧、为民造福上。只有这样，领导干部才能以自身的良好德行提升党和政府的形象，引领全社会的思想道德进步。 </a:t>
            </a:r>
            <a:endPar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171450" lvl="0" indent="-171450" defTabSz="1218565">
              <a:buFont typeface="Arial" panose="020B0604020202020204" pitchFamily="34" charset="0"/>
              <a:buChar char="•"/>
              <a:defRPr/>
            </a:pPr>
            <a:endPar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加强官德修养，提高思想境界</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3" name="组合 2"/>
          <p:cNvGrpSpPr/>
          <p:nvPr/>
        </p:nvGrpSpPr>
        <p:grpSpPr>
          <a:xfrm>
            <a:off x="740229" y="1367533"/>
            <a:ext cx="669258" cy="649951"/>
            <a:chOff x="1296847" y="1736871"/>
            <a:chExt cx="404813" cy="410208"/>
          </a:xfrm>
        </p:grpSpPr>
        <p:sp>
          <p:nvSpPr>
            <p:cNvPr id="4" name="Oval 8"/>
            <p:cNvSpPr>
              <a:spLocks noChangeArrowheads="1"/>
            </p:cNvSpPr>
            <p:nvPr/>
          </p:nvSpPr>
          <p:spPr bwMode="auto">
            <a:xfrm>
              <a:off x="1296847" y="1742267"/>
              <a:ext cx="404813" cy="404812"/>
            </a:xfrm>
            <a:prstGeom prst="ellipse">
              <a:avLst/>
            </a:prstGeom>
            <a:solidFill>
              <a:srgbClr val="C00000"/>
            </a:solidFill>
            <a:ln w="28575">
              <a:solidFill>
                <a:srgbClr val="FFFFFF"/>
              </a:solidFill>
              <a:round/>
            </a:ln>
          </p:spPr>
          <p:txBody>
            <a:bodyPr anchor="ctr"/>
            <a:lstStyle/>
            <a:p>
              <a:pPr algn="ctr" fontAlgn="base">
                <a:spcBef>
                  <a:spcPct val="0"/>
                </a:spcBef>
                <a:spcAft>
                  <a:spcPct val="0"/>
                </a:spcAft>
                <a:buFont typeface="Arial" panose="020B0604020202020204" pitchFamily="34" charset="0"/>
                <a:buNone/>
                <a:defRPr/>
              </a:pPr>
              <a:r>
                <a:rPr lang="en-US" altLang="zh-CN"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 </a:t>
              </a:r>
              <a:endParaRPr lang="zh-CN" altLang="en-US" sz="3600" kern="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5" name="TextBox 7"/>
            <p:cNvSpPr txBox="1">
              <a:spLocks noChangeArrowheads="1"/>
            </p:cNvSpPr>
            <p:nvPr/>
          </p:nvSpPr>
          <p:spPr bwMode="auto">
            <a:xfrm>
              <a:off x="1300872" y="1736871"/>
              <a:ext cx="396763" cy="36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buFont typeface="Arial" panose="020B0604020202020204" pitchFamily="34" charset="0"/>
                <a:buNone/>
                <a:defRPr/>
              </a:pPr>
              <a:r>
                <a:rPr lang="en-US" altLang="zh-CN"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03</a:t>
              </a:r>
              <a:endParaRPr lang="zh-CN" altLang="en-US" sz="32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6" name="组合 5"/>
          <p:cNvGrpSpPr/>
          <p:nvPr/>
        </p:nvGrpSpPr>
        <p:grpSpPr>
          <a:xfrm>
            <a:off x="1415061" y="1609111"/>
            <a:ext cx="765259" cy="192723"/>
            <a:chOff x="9324483" y="1627289"/>
            <a:chExt cx="765259" cy="192723"/>
          </a:xfrm>
        </p:grpSpPr>
        <p:sp>
          <p:nvSpPr>
            <p:cNvPr id="7" name="Oval 25"/>
            <p:cNvSpPr/>
            <p:nvPr/>
          </p:nvSpPr>
          <p:spPr>
            <a:xfrm>
              <a:off x="9897019" y="1627289"/>
              <a:ext cx="192723" cy="192723"/>
            </a:xfrm>
            <a:prstGeom prst="ellipse">
              <a:avLst/>
            </a:prstGeom>
            <a:solidFill>
              <a:srgbClr val="FFFFFF">
                <a:lumMod val="95000"/>
              </a:srgbClr>
            </a:solid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555"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8" name="Straight Connector 24"/>
            <p:cNvCxnSpPr/>
            <p:nvPr/>
          </p:nvCxnSpPr>
          <p:spPr>
            <a:xfrm>
              <a:off x="9324483" y="1724590"/>
              <a:ext cx="566962" cy="0"/>
            </a:xfrm>
            <a:prstGeom prst="line">
              <a:avLst/>
            </a:prstGeom>
            <a:noFill/>
            <a:ln w="19050" cap="flat" cmpd="sng" algn="ctr">
              <a:solidFill>
                <a:srgbClr val="C00000"/>
              </a:solidFill>
              <a:prstDash val="sysDot"/>
              <a:miter lim="800000"/>
            </a:ln>
            <a:effectLst/>
          </p:spPr>
        </p:cxnSp>
      </p:grpSp>
      <p:sp>
        <p:nvSpPr>
          <p:cNvPr id="9" name="圆角矩形 18"/>
          <p:cNvSpPr/>
          <p:nvPr/>
        </p:nvSpPr>
        <p:spPr>
          <a:xfrm>
            <a:off x="2301341" y="1402611"/>
            <a:ext cx="8242354" cy="567590"/>
          </a:xfrm>
          <a:prstGeom prst="roundRect">
            <a:avLst>
              <a:gd name="adj" fmla="val 50000"/>
            </a:avLst>
          </a:prstGeom>
          <a:noFill/>
          <a:ln>
            <a:solidFill>
              <a:schemeClr val="accent1"/>
            </a:solidFill>
          </a:ln>
        </p:spPr>
        <p:txBody>
          <a:bodyPr wrap="square">
            <a:spAutoFit/>
          </a:bodyPr>
          <a:lstStyle/>
          <a:p>
            <a:pPr lvl="0">
              <a:lnSpc>
                <a:spcPts val="2600"/>
              </a:lnSpc>
              <a:defRPr/>
            </a:pPr>
            <a:r>
              <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加强官德修养是从源头上预防腐败、增强免疫力的需要</a:t>
            </a:r>
            <a:endParaRPr lang="zh-CN" altLang="en-US" sz="2000" b="1" spc="30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0" name="矩形 83"/>
          <p:cNvSpPr>
            <a:spLocks noChangeArrowheads="1"/>
          </p:cNvSpPr>
          <p:nvPr/>
        </p:nvSpPr>
        <p:spPr bwMode="auto">
          <a:xfrm>
            <a:off x="740229" y="2173645"/>
            <a:ext cx="10798628" cy="3844556"/>
          </a:xfrm>
          <a:prstGeom prst="roundRect">
            <a:avLst>
              <a:gd name="adj" fmla="val 5783"/>
            </a:avLst>
          </a:prstGeom>
          <a:solidFill>
            <a:srgbClr val="F2F2F2">
              <a:alpha val="60000"/>
            </a:srgbClr>
          </a:solidFill>
          <a:ln w="9525">
            <a:solidFill>
              <a:schemeClr val="accent1"/>
            </a:solidFill>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charset="-122"/>
                <a:cs typeface="微软雅黑" panose="020B050302020402020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1" name="组合 20"/>
          <p:cNvGrpSpPr/>
          <p:nvPr/>
        </p:nvGrpSpPr>
        <p:grpSpPr bwMode="auto">
          <a:xfrm>
            <a:off x="1294225" y="2303599"/>
            <a:ext cx="8377312" cy="502181"/>
            <a:chOff x="383197" y="1297982"/>
            <a:chExt cx="9753782" cy="547881"/>
          </a:xfrm>
        </p:grpSpPr>
        <p:sp>
          <p:nvSpPr>
            <p:cNvPr id="12" name="文本框 22"/>
            <p:cNvSpPr txBox="1">
              <a:spLocks noChangeArrowheads="1"/>
            </p:cNvSpPr>
            <p:nvPr/>
          </p:nvSpPr>
          <p:spPr bwMode="auto">
            <a:xfrm>
              <a:off x="472205" y="1297982"/>
              <a:ext cx="9664774" cy="50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现在一些干部出问题，主要是出在才上，而是出在德上</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13" name="直接连接符 12"/>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14" name="矩形 13"/>
          <p:cNvSpPr/>
          <p:nvPr/>
        </p:nvSpPr>
        <p:spPr>
          <a:xfrm>
            <a:off x="1294225" y="2781754"/>
            <a:ext cx="10244632" cy="787652"/>
          </a:xfrm>
          <a:prstGeom prst="rect">
            <a:avLst/>
          </a:prstGeom>
        </p:spPr>
        <p:txBody>
          <a:bodyPr wrap="square">
            <a:spAutoFit/>
          </a:bodyPr>
          <a:lstStyle/>
          <a:p>
            <a:pPr lvl="0" defTabSz="1218565">
              <a:lnSpc>
                <a:spcPct val="150000"/>
              </a:lnSpc>
              <a:defRPr/>
            </a:pPr>
            <a:r>
              <a:rPr lang="zh-CN" altLang="en-US" sz="16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从十八大以来查处的领导干部违法违纪案件来看，领导干部滑向腐败的第一步往往是从生活作风开始的，是从官德出问题开始的。一些领导干部的 行为举止不仅脱离了官德的正常水准，而且突破了做人的道德底线。</a:t>
            </a:r>
            <a:endParaRPr lang="zh-CN" altLang="en-US" sz="1600" dirty="0">
              <a:solidFill>
                <a:srgbClr val="E7E6E6">
                  <a:lumMod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5" name="组合 20"/>
          <p:cNvGrpSpPr/>
          <p:nvPr/>
        </p:nvGrpSpPr>
        <p:grpSpPr bwMode="auto">
          <a:xfrm>
            <a:off x="1294225" y="3717616"/>
            <a:ext cx="9526174" cy="830997"/>
            <a:chOff x="383197" y="1241420"/>
            <a:chExt cx="11091412" cy="906621"/>
          </a:xfrm>
        </p:grpSpPr>
        <p:sp>
          <p:nvSpPr>
            <p:cNvPr id="16" name="文本框 22"/>
            <p:cNvSpPr txBox="1">
              <a:spLocks noChangeArrowheads="1"/>
            </p:cNvSpPr>
            <p:nvPr/>
          </p:nvSpPr>
          <p:spPr bwMode="auto">
            <a:xfrm>
              <a:off x="472205" y="1241420"/>
              <a:ext cx="11002404" cy="90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lvl="0">
                <a:defRPr/>
              </a:pPr>
              <a:r>
                <a:rPr lang="zh-CN" altLang="en-US" sz="2400" kern="0" dirty="0">
                  <a:solidFill>
                    <a:srgbClr val="C00000"/>
                  </a:solidFill>
                  <a:latin typeface="思源黑体" panose="020B0500000000000000" pitchFamily="34" charset="-122"/>
                  <a:ea typeface="思源黑体" panose="020B0500000000000000" pitchFamily="34" charset="-122"/>
                  <a:cs typeface="+mn-ea"/>
                  <a:sym typeface="思源黑体" panose="020B0500000000000000" pitchFamily="34" charset="-122"/>
                </a:rPr>
                <a:t>什么在同样的社会条件下、在同样的岗位职务上，有的人能洁身自好、清正廉洁，而有的人则身陷泥潭、腐 化堕落？</a:t>
              </a:r>
              <a:endParaRPr kumimoji="0" lang="zh-CN" altLang="en-US" sz="2400" i="0" u="none" strike="noStrike" kern="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cxnSp>
          <p:nvCxnSpPr>
            <p:cNvPr id="17" name="直接连接符 16"/>
            <p:cNvCxnSpPr/>
            <p:nvPr/>
          </p:nvCxnSpPr>
          <p:spPr>
            <a:xfrm>
              <a:off x="383197" y="1362028"/>
              <a:ext cx="0" cy="483835"/>
            </a:xfrm>
            <a:prstGeom prst="line">
              <a:avLst/>
            </a:prstGeom>
            <a:noFill/>
            <a:ln w="38100" cap="flat" cmpd="sng" algn="ctr">
              <a:solidFill>
                <a:srgbClr val="C00000"/>
              </a:solidFill>
              <a:prstDash val="solid"/>
              <a:miter lim="800000"/>
            </a:ln>
            <a:effectLst/>
          </p:spPr>
        </p:cxnSp>
      </p:grpSp>
      <p:sp>
        <p:nvSpPr>
          <p:cNvPr id="18" name="矩形 17"/>
          <p:cNvSpPr/>
          <p:nvPr/>
        </p:nvSpPr>
        <p:spPr>
          <a:xfrm>
            <a:off x="1163232" y="4680785"/>
            <a:ext cx="9882627" cy="1016945"/>
          </a:xfrm>
          <a:prstGeom prst="rect">
            <a:avLst/>
          </a:prstGeom>
        </p:spPr>
        <p:txBody>
          <a:bodyPr wrap="square">
            <a:spAutoFit/>
          </a:bodyPr>
          <a:lstStyle/>
          <a:p>
            <a:pPr marL="171450" lvl="0" indent="-171450" defTabSz="1218565">
              <a:lnSpc>
                <a:spcPct val="150000"/>
              </a:lnSpc>
              <a:buFont typeface="Arial" panose="020B0604020202020204" pitchFamily="34" charset="0"/>
              <a:buChar char="•"/>
              <a:defRPr/>
            </a:pPr>
            <a:r>
              <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rPr>
              <a:t>一个重要原因就在于官德修养、思想境界不同。现实警示我们，当前加强领导干 部道德建设的任务比以往任何时候都更加突出、更加紧迫。领导干部只有不断提高道德操 守水平，远离低级趣味和不健康的生活方式，才能从根本上增强拒腐防变的能力，做到一身正气、一尘不染。</a:t>
            </a:r>
            <a:endParaRPr lang="zh-CN" altLang="en-US" sz="14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p:bldP spid="18" grpId="0"/>
    </p:bldLst>
  </p:timing>
</p:sld>
</file>

<file path=ppt/tags/tag1.xml><?xml version="1.0" encoding="utf-8"?>
<p:tagLst xmlns:p="http://schemas.openxmlformats.org/presentationml/2006/main">
  <p:tag name="PA" val="v5.2.9"/>
</p:tagLst>
</file>

<file path=ppt/tags/tag10.xml><?xml version="1.0" encoding="utf-8"?>
<p:tagLst xmlns:p="http://schemas.openxmlformats.org/presentationml/2006/main">
  <p:tag name="PA" val="v5.2.9"/>
</p:tagLst>
</file>

<file path=ppt/tags/tag11.xml><?xml version="1.0" encoding="utf-8"?>
<p:tagLst xmlns:p="http://schemas.openxmlformats.org/presentationml/2006/main">
  <p:tag name="PA" val="v5.2.9"/>
</p:tagLst>
</file>

<file path=ppt/tags/tag12.xml><?xml version="1.0" encoding="utf-8"?>
<p:tagLst xmlns:p="http://schemas.openxmlformats.org/presentationml/2006/main">
  <p:tag name="PA" val="v5.2.9"/>
</p:tagLst>
</file>

<file path=ppt/tags/tag13.xml><?xml version="1.0" encoding="utf-8"?>
<p:tagLst xmlns:p="http://schemas.openxmlformats.org/presentationml/2006/main">
  <p:tag name="PA" val="v5.2.8"/>
</p:tagLst>
</file>

<file path=ppt/tags/tag14.xml><?xml version="1.0" encoding="utf-8"?>
<p:tagLst xmlns:p="http://schemas.openxmlformats.org/presentationml/2006/main">
  <p:tag name="PA" val="v5.2.8"/>
</p:tagLst>
</file>

<file path=ppt/tags/tag15.xml><?xml version="1.0" encoding="utf-8"?>
<p:tagLst xmlns:p="http://schemas.openxmlformats.org/presentationml/2006/main">
  <p:tag name="PA" val="v5.2.8"/>
</p:tagLst>
</file>

<file path=ppt/tags/tag16.xml><?xml version="1.0" encoding="utf-8"?>
<p:tagLst xmlns:p="http://schemas.openxmlformats.org/presentationml/2006/main">
  <p:tag name="PA" val="v5.2.8"/>
</p:tagLst>
</file>

<file path=ppt/tags/tag17.xml><?xml version="1.0" encoding="utf-8"?>
<p:tagLst xmlns:p="http://schemas.openxmlformats.org/presentationml/2006/main">
  <p:tag name="PA" val="v5.2.8"/>
</p:tagLst>
</file>

<file path=ppt/tags/tag18.xml><?xml version="1.0" encoding="utf-8"?>
<p:tagLst xmlns:p="http://schemas.openxmlformats.org/presentationml/2006/main">
  <p:tag name="PA" val="v5.2.8"/>
</p:tagLst>
</file>

<file path=ppt/tags/tag19.xml><?xml version="1.0" encoding="utf-8"?>
<p:tagLst xmlns:p="http://schemas.openxmlformats.org/presentationml/2006/main">
  <p:tag name="PA" val="v5.2.9"/>
</p:tagLst>
</file>

<file path=ppt/tags/tag2.xml><?xml version="1.0" encoding="utf-8"?>
<p:tagLst xmlns:p="http://schemas.openxmlformats.org/presentationml/2006/main">
  <p:tag name="PA" val="v5.2.9"/>
</p:tagLst>
</file>

<file path=ppt/tags/tag20.xml><?xml version="1.0" encoding="utf-8"?>
<p:tagLst xmlns:p="http://schemas.openxmlformats.org/presentationml/2006/main">
  <p:tag name="PA" val="v5.2.9"/>
</p:tagLst>
</file>

<file path=ppt/tags/tag21.xml><?xml version="1.0" encoding="utf-8"?>
<p:tagLst xmlns:p="http://schemas.openxmlformats.org/presentationml/2006/main">
  <p:tag name="PA" val="v5.2.9"/>
</p:tagLst>
</file>

<file path=ppt/tags/tag22.xml><?xml version="1.0" encoding="utf-8"?>
<p:tagLst xmlns:p="http://schemas.openxmlformats.org/presentationml/2006/main">
  <p:tag name="PA" val="v5.2.9"/>
</p:tagLst>
</file>

<file path=ppt/tags/tag23.xml><?xml version="1.0" encoding="utf-8"?>
<p:tagLst xmlns:p="http://schemas.openxmlformats.org/presentationml/2006/main">
  <p:tag name="PA" val="v5.2.8"/>
</p:tagLst>
</file>

<file path=ppt/tags/tag24.xml><?xml version="1.0" encoding="utf-8"?>
<p:tagLst xmlns:p="http://schemas.openxmlformats.org/presentationml/2006/main">
  <p:tag name="PA" val="v5.2.9"/>
</p:tagLst>
</file>

<file path=ppt/tags/tag25.xml><?xml version="1.0" encoding="utf-8"?>
<p:tagLst xmlns:p="http://schemas.openxmlformats.org/presentationml/2006/main">
  <p:tag name="PA" val="v5.2.8"/>
</p:tagLst>
</file>

<file path=ppt/tags/tag26.xml><?xml version="1.0" encoding="utf-8"?>
<p:tagLst xmlns:p="http://schemas.openxmlformats.org/presentationml/2006/main">
  <p:tag name="MH" val="20161208162329"/>
  <p:tag name="MH_LIBRARY" val="GRAPHIC"/>
  <p:tag name="MH_TYPE" val="Other"/>
  <p:tag name="MH_ORDER" val="6"/>
</p:tagLst>
</file>

<file path=ppt/tags/tag27.xml><?xml version="1.0" encoding="utf-8"?>
<p:tagLst xmlns:p="http://schemas.openxmlformats.org/presentationml/2006/main">
  <p:tag name="MH" val="20161208162329"/>
  <p:tag name="MH_LIBRARY" val="GRAPHIC"/>
  <p:tag name="MH_TYPE" val="Other"/>
  <p:tag name="MH_ORDER" val="6"/>
</p:tagLst>
</file>

<file path=ppt/tags/tag28.xml><?xml version="1.0" encoding="utf-8"?>
<p:tagLst xmlns:p="http://schemas.openxmlformats.org/presentationml/2006/main">
  <p:tag name="PA" val="v5.2.8"/>
</p:tagLst>
</file>

<file path=ppt/tags/tag29.xml><?xml version="1.0" encoding="utf-8"?>
<p:tagLst xmlns:p="http://schemas.openxmlformats.org/presentationml/2006/main">
  <p:tag name="PA" val="v5.2.8"/>
</p:tagLst>
</file>

<file path=ppt/tags/tag3.xml><?xml version="1.0" encoding="utf-8"?>
<p:tagLst xmlns:p="http://schemas.openxmlformats.org/presentationml/2006/main">
  <p:tag name="PA" val="v5.2.9"/>
</p:tagLst>
</file>

<file path=ppt/tags/tag30.xml><?xml version="1.0" encoding="utf-8"?>
<p:tagLst xmlns:p="http://schemas.openxmlformats.org/presentationml/2006/main">
  <p:tag name="PA" val="v5.2.8"/>
</p:tagLst>
</file>

<file path=ppt/tags/tag31.xml><?xml version="1.0" encoding="utf-8"?>
<p:tagLst xmlns:p="http://schemas.openxmlformats.org/presentationml/2006/main">
  <p:tag name="PA" val="v5.2.8"/>
</p:tagLst>
</file>

<file path=ppt/tags/tag32.xml><?xml version="1.0" encoding="utf-8"?>
<p:tagLst xmlns:p="http://schemas.openxmlformats.org/presentationml/2006/main">
  <p:tag name="PA" val="v5.2.8"/>
</p:tagLst>
</file>

<file path=ppt/tags/tag33.xml><?xml version="1.0" encoding="utf-8"?>
<p:tagLst xmlns:p="http://schemas.openxmlformats.org/presentationml/2006/main">
  <p:tag name="PA" val="v5.2.8"/>
</p:tagLst>
</file>

<file path=ppt/tags/tag34.xml><?xml version="1.0" encoding="utf-8"?>
<p:tagLst xmlns:p="http://schemas.openxmlformats.org/presentationml/2006/main">
  <p:tag name="PA" val="v5.2.8"/>
</p:tagLst>
</file>

<file path=ppt/tags/tag35.xml><?xml version="1.0" encoding="utf-8"?>
<p:tagLst xmlns:p="http://schemas.openxmlformats.org/presentationml/2006/main">
  <p:tag name="PA" val="v5.2.8"/>
</p:tagLst>
</file>

<file path=ppt/tags/tag36.xml><?xml version="1.0" encoding="utf-8"?>
<p:tagLst xmlns:p="http://schemas.openxmlformats.org/presentationml/2006/main">
  <p:tag name="PA" val="v5.2.8"/>
</p:tagLst>
</file>

<file path=ppt/tags/tag37.xml><?xml version="1.0" encoding="utf-8"?>
<p:tagLst xmlns:p="http://schemas.openxmlformats.org/presentationml/2006/main">
  <p:tag name="PA" val="v5.2.8"/>
</p:tagLst>
</file>

<file path=ppt/tags/tag38.xml><?xml version="1.0" encoding="utf-8"?>
<p:tagLst xmlns:p="http://schemas.openxmlformats.org/presentationml/2006/main">
  <p:tag name="PA" val="v5.2.8"/>
</p:tagLst>
</file>

<file path=ppt/tags/tag39.xml><?xml version="1.0" encoding="utf-8"?>
<p:tagLst xmlns:p="http://schemas.openxmlformats.org/presentationml/2006/main">
  <p:tag name="PA" val="v5.2.8"/>
</p:tagLst>
</file>

<file path=ppt/tags/tag4.xml><?xml version="1.0" encoding="utf-8"?>
<p:tagLst xmlns:p="http://schemas.openxmlformats.org/presentationml/2006/main">
  <p:tag name="PA" val="v5.2.9"/>
</p:tagLst>
</file>

<file path=ppt/tags/tag40.xml><?xml version="1.0" encoding="utf-8"?>
<p:tagLst xmlns:p="http://schemas.openxmlformats.org/presentationml/2006/main">
  <p:tag name="MH" val="20161208162329"/>
  <p:tag name="MH_LIBRARY" val="GRAPHIC"/>
  <p:tag name="MH_TYPE" val="Other"/>
  <p:tag name="MH_ORDER" val="6"/>
</p:tagLst>
</file>

<file path=ppt/tags/tag41.xml><?xml version="1.0" encoding="utf-8"?>
<p:tagLst xmlns:p="http://schemas.openxmlformats.org/presentationml/2006/main">
  <p:tag name="PA" val="v5.2.9"/>
</p:tagLst>
</file>

<file path=ppt/tags/tag5.xml><?xml version="1.0" encoding="utf-8"?>
<p:tagLst xmlns:p="http://schemas.openxmlformats.org/presentationml/2006/main">
  <p:tag name="PA" val="v5.2.9"/>
</p:tagLst>
</file>

<file path=ppt/tags/tag6.xml><?xml version="1.0" encoding="utf-8"?>
<p:tagLst xmlns:p="http://schemas.openxmlformats.org/presentationml/2006/main">
  <p:tag name="PA" val="v5.2.9"/>
</p:tagLst>
</file>

<file path=ppt/tags/tag7.xml><?xml version="1.0" encoding="utf-8"?>
<p:tagLst xmlns:p="http://schemas.openxmlformats.org/presentationml/2006/main">
  <p:tag name="PA" val="v5.2.9"/>
</p:tagLst>
</file>

<file path=ppt/tags/tag8.xml><?xml version="1.0" encoding="utf-8"?>
<p:tagLst xmlns:p="http://schemas.openxmlformats.org/presentationml/2006/main">
  <p:tag name="PA" val="v5.2.9"/>
</p:tagLst>
</file>

<file path=ppt/tags/tag9.xml><?xml version="1.0" encoding="utf-8"?>
<p:tagLst xmlns:p="http://schemas.openxmlformats.org/presentationml/2006/main">
  <p:tag name="PA" val="v5.2.9"/>
</p:tagLst>
</file>

<file path=ppt/theme/theme1.xml><?xml version="1.0" encoding="utf-8"?>
<a:theme xmlns:a="http://schemas.openxmlformats.org/drawingml/2006/main" name="觅知网">
  <a:themeElements>
    <a:clrScheme name="自定义 362">
      <a:dk1>
        <a:srgbClr val="1D1B10"/>
      </a:dk1>
      <a:lt1>
        <a:sysClr val="window" lastClr="FFFFFF"/>
      </a:lt1>
      <a:dk2>
        <a:srgbClr val="1F497D"/>
      </a:dk2>
      <a:lt2>
        <a:srgbClr val="EEECE1"/>
      </a:lt2>
      <a:accent1>
        <a:srgbClr val="D60000"/>
      </a:accent1>
      <a:accent2>
        <a:srgbClr val="D60000"/>
      </a:accent2>
      <a:accent3>
        <a:srgbClr val="D60000"/>
      </a:accent3>
      <a:accent4>
        <a:srgbClr val="D60000"/>
      </a:accent4>
      <a:accent5>
        <a:srgbClr val="A00000"/>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9195</Words>
  <Application>WPS 演示</Application>
  <PresentationFormat>宽屏</PresentationFormat>
  <Paragraphs>451</Paragraphs>
  <Slides>33</Slides>
  <Notes>2</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33</vt:i4>
      </vt:variant>
    </vt:vector>
  </HeadingPairs>
  <TitlesOfParts>
    <vt:vector size="54" baseType="lpstr">
      <vt:lpstr>Arial</vt:lpstr>
      <vt:lpstr>宋体</vt:lpstr>
      <vt:lpstr>Wingdings</vt:lpstr>
      <vt:lpstr>字魂105号-简雅黑</vt:lpstr>
      <vt:lpstr>Noto Sans S Chinese Light</vt:lpstr>
      <vt:lpstr>Calibri</vt:lpstr>
      <vt:lpstr>微软雅黑</vt:lpstr>
      <vt:lpstr>思源黑体</vt:lpstr>
      <vt:lpstr>黑体</vt:lpstr>
      <vt:lpstr>经典行书简</vt:lpstr>
      <vt:lpstr>Calibri</vt:lpstr>
      <vt:lpstr>Tahoma</vt:lpstr>
      <vt:lpstr>苏新诗毛糙体简</vt:lpstr>
      <vt:lpstr>仿宋_GB2312</vt:lpstr>
      <vt:lpstr>Open Sans</vt:lpstr>
      <vt:lpstr>冬青黑体简体中文 W3</vt:lpstr>
      <vt:lpstr>Arial Unicode MS</vt:lpstr>
      <vt:lpstr>等线</vt:lpstr>
      <vt:lpstr>仿宋</vt:lpstr>
      <vt:lpstr>Segoe Print</vt:lpstr>
      <vt:lpstr>觅知网</vt:lpstr>
      <vt:lpstr>PowerPoint 演示文稿</vt:lpstr>
      <vt:lpstr>PowerPoint 演示文稿</vt:lpstr>
      <vt:lpstr>PowerPoint 演示文稿</vt:lpstr>
      <vt:lpstr>PowerPoint 演示文稿</vt:lpstr>
      <vt:lpstr>加强官德修养，提高思想境界</vt:lpstr>
      <vt:lpstr>加强官德修养，提高思想境界</vt:lpstr>
      <vt:lpstr>加强官德修养，提高思想境界</vt:lpstr>
      <vt:lpstr>加强官德修养，提高思想境界</vt:lpstr>
      <vt:lpstr>加强官德修养，提高思想境界</vt:lpstr>
      <vt:lpstr>加强官德修养，提高思想境界</vt:lpstr>
      <vt:lpstr>加强官德修养，提高思想境界</vt:lpstr>
      <vt:lpstr>加强官德修养，提高思想境界</vt:lpstr>
      <vt:lpstr>加强官德修养，提高思想境界</vt:lpstr>
      <vt:lpstr>PowerPoint 演示文稿</vt:lpstr>
      <vt:lpstr>守纪律讲规矩，有权不可任性</vt:lpstr>
      <vt:lpstr>守纪律讲规矩，有权不可任性</vt:lpstr>
      <vt:lpstr>守纪律讲规矩，有权不可任性</vt:lpstr>
      <vt:lpstr>守纪律讲规矩，有权不可任性</vt:lpstr>
      <vt:lpstr>守纪律讲规矩，有权不可任性</vt:lpstr>
      <vt:lpstr>守纪律讲规矩，有权不可任性</vt:lpstr>
      <vt:lpstr>守纪律讲规矩，有权不可任性</vt:lpstr>
      <vt:lpstr>PowerPoint 演示文稿</vt:lpstr>
      <vt:lpstr>坚守清正廉洁，做忠诚干净担当的党员干部</vt:lpstr>
      <vt:lpstr>坚守清正廉洁，做忠诚干净担当的党员干部</vt:lpstr>
      <vt:lpstr>坚守清正廉洁，做忠诚干净担当的党员干部</vt:lpstr>
      <vt:lpstr>坚守清正廉洁，做忠诚干净担当的党员干部</vt:lpstr>
      <vt:lpstr>坚守清正廉洁，做忠诚干净担当的党员干部</vt:lpstr>
      <vt:lpstr>坚守清正廉洁，做忠诚干净担当的党员干部</vt:lpstr>
      <vt:lpstr>坚守清正廉洁，做忠诚干净担当的党员干部</vt:lpstr>
      <vt:lpstr>坚守清正廉洁，做忠诚干净担当的党员干部</vt:lpstr>
      <vt:lpstr>坚守清正廉洁，做忠诚干净担当的党员干部</vt:lpstr>
      <vt:lpstr>坚守清正廉洁，做忠诚干净担当的党员干部</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高双双</cp:lastModifiedBy>
  <cp:revision>8</cp:revision>
  <dcterms:created xsi:type="dcterms:W3CDTF">2020-11-09T06:23:00Z</dcterms:created>
  <dcterms:modified xsi:type="dcterms:W3CDTF">2021-10-21T08:00:29Z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2052-11.8.2.8696</vt:lpwstr>
  </property>
</Properties>
</file>